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14" r:id="rId2"/>
    <p:sldId id="430" r:id="rId3"/>
    <p:sldId id="429" r:id="rId4"/>
    <p:sldId id="445" r:id="rId5"/>
    <p:sldId id="460" r:id="rId6"/>
    <p:sldId id="448" r:id="rId7"/>
    <p:sldId id="459" r:id="rId8"/>
    <p:sldId id="461" r:id="rId9"/>
    <p:sldId id="451" r:id="rId10"/>
    <p:sldId id="450" r:id="rId11"/>
    <p:sldId id="465" r:id="rId12"/>
    <p:sldId id="462" r:id="rId13"/>
    <p:sldId id="452" r:id="rId14"/>
    <p:sldId id="468" r:id="rId15"/>
    <p:sldId id="458" r:id="rId16"/>
    <p:sldId id="453" r:id="rId17"/>
    <p:sldId id="455" r:id="rId18"/>
    <p:sldId id="457" r:id="rId19"/>
    <p:sldId id="464" r:id="rId20"/>
    <p:sldId id="446" r:id="rId21"/>
    <p:sldId id="447" r:id="rId22"/>
    <p:sldId id="420" r:id="rId23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224">
          <p15:clr>
            <a:srgbClr val="A4A3A4"/>
          </p15:clr>
        </p15:guide>
        <p15:guide id="4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95" autoAdjust="0"/>
    <p:restoredTop sz="84111" autoAdjust="0"/>
  </p:normalViewPr>
  <p:slideViewPr>
    <p:cSldViewPr>
      <p:cViewPr varScale="1">
        <p:scale>
          <a:sx n="57" d="100"/>
          <a:sy n="57" d="100"/>
        </p:scale>
        <p:origin x="12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3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3127"/>
        <p:guide pos="2141"/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3B4A32-4255-4DB1-81DE-E99222C5389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B72C04A-BE9A-4C09-ACA6-F92F22D89FD0}">
      <dgm:prSet phldrT="[Texte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fr-FR" b="1" dirty="0">
              <a:latin typeface="Microsoft New Tai Lue" panose="020B0502040204020203" pitchFamily="34" charset="0"/>
              <a:cs typeface="Microsoft New Tai Lue" panose="020B0502040204020203" pitchFamily="34" charset="0"/>
            </a:rPr>
            <a:t>Décembre 2016 </a:t>
          </a:r>
          <a:r>
            <a:rPr lang="fr-FR" dirty="0">
              <a:latin typeface="Microsoft New Tai Lue" panose="020B0502040204020203" pitchFamily="34" charset="0"/>
              <a:cs typeface="Microsoft New Tai Lue" panose="020B0502040204020203" pitchFamily="34" charset="0"/>
            </a:rPr>
            <a:t>: Disponible aux membres</a:t>
          </a:r>
        </a:p>
      </dgm:t>
    </dgm:pt>
    <dgm:pt modelId="{0C743C97-35B2-42BB-8008-3853DDD2D588}" type="parTrans" cxnId="{C314870E-353A-4A9F-85DC-86C77B1AD01B}">
      <dgm:prSet/>
      <dgm:spPr/>
      <dgm:t>
        <a:bodyPr/>
        <a:lstStyle/>
        <a:p>
          <a:endParaRPr lang="fr-FR"/>
        </a:p>
      </dgm:t>
    </dgm:pt>
    <dgm:pt modelId="{4CFACD2D-F9E2-4F37-B4A4-C39BDFD6BE84}" type="sibTrans" cxnId="{C314870E-353A-4A9F-85DC-86C77B1AD01B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fr-FR"/>
        </a:p>
      </dgm:t>
    </dgm:pt>
    <dgm:pt modelId="{2B6E9F0D-54FC-4E49-AFF0-C04D6C6EB047}">
      <dgm:prSet phldrT="[Texte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fr-FR" b="1" dirty="0">
              <a:latin typeface="Microsoft New Tai Lue" panose="020B0502040204020203" pitchFamily="34" charset="0"/>
              <a:cs typeface="Microsoft New Tai Lue" panose="020B0502040204020203" pitchFamily="34" charset="0"/>
            </a:rPr>
            <a:t>Début 2017 </a:t>
          </a:r>
          <a:r>
            <a:rPr lang="fr-FR" dirty="0">
              <a:latin typeface="Microsoft New Tai Lue" panose="020B0502040204020203" pitchFamily="34" charset="0"/>
              <a:cs typeface="Microsoft New Tai Lue" panose="020B0502040204020203" pitchFamily="34" charset="0"/>
            </a:rPr>
            <a:t>: Fonctionnalités de comparaison ouvertes à tous</a:t>
          </a:r>
        </a:p>
      </dgm:t>
    </dgm:pt>
    <dgm:pt modelId="{C6B4B610-C4F8-4D0C-9148-DC752D8E9773}" type="parTrans" cxnId="{E7D2E28E-47DF-4FEB-8536-583080B6C5E7}">
      <dgm:prSet/>
      <dgm:spPr/>
      <dgm:t>
        <a:bodyPr/>
        <a:lstStyle/>
        <a:p>
          <a:endParaRPr lang="fr-FR"/>
        </a:p>
      </dgm:t>
    </dgm:pt>
    <dgm:pt modelId="{923001E7-BA50-4066-8513-439D7B773487}" type="sibTrans" cxnId="{E7D2E28E-47DF-4FEB-8536-583080B6C5E7}">
      <dgm:prSet/>
      <dgm:spPr/>
      <dgm:t>
        <a:bodyPr/>
        <a:lstStyle/>
        <a:p>
          <a:endParaRPr lang="fr-FR"/>
        </a:p>
      </dgm:t>
    </dgm:pt>
    <dgm:pt modelId="{E8431BE6-ED16-4106-BBB6-7C64238BF615}" type="pres">
      <dgm:prSet presAssocID="{733B4A32-4255-4DB1-81DE-E99222C5389F}" presName="Name0" presStyleCnt="0">
        <dgm:presLayoutVars>
          <dgm:dir/>
          <dgm:resizeHandles val="exact"/>
        </dgm:presLayoutVars>
      </dgm:prSet>
      <dgm:spPr/>
    </dgm:pt>
    <dgm:pt modelId="{09DF274F-8B28-4361-9DC9-C07960D0DA60}" type="pres">
      <dgm:prSet presAssocID="{8B72C04A-BE9A-4C09-ACA6-F92F22D89FD0}" presName="node" presStyleLbl="node1" presStyleIdx="0" presStyleCnt="2" custLinFactY="-16108" custLinFactNeighborX="3506" custLinFactNeighborY="-100000">
        <dgm:presLayoutVars>
          <dgm:bulletEnabled val="1"/>
        </dgm:presLayoutVars>
      </dgm:prSet>
      <dgm:spPr/>
    </dgm:pt>
    <dgm:pt modelId="{D0DBDBB5-DFA7-404F-9C2C-D7FC4E334D1A}" type="pres">
      <dgm:prSet presAssocID="{4CFACD2D-F9E2-4F37-B4A4-C39BDFD6BE84}" presName="sibTrans" presStyleLbl="sibTrans2D1" presStyleIdx="0" presStyleCnt="1"/>
      <dgm:spPr/>
    </dgm:pt>
    <dgm:pt modelId="{3FD9BC38-6E6A-4080-9406-822965E53C44}" type="pres">
      <dgm:prSet presAssocID="{4CFACD2D-F9E2-4F37-B4A4-C39BDFD6BE84}" presName="connectorText" presStyleLbl="sibTrans2D1" presStyleIdx="0" presStyleCnt="1"/>
      <dgm:spPr/>
    </dgm:pt>
    <dgm:pt modelId="{81A4AA87-E6B2-4EA1-98A3-6772B1BC8179}" type="pres">
      <dgm:prSet presAssocID="{2B6E9F0D-54FC-4E49-AFF0-C04D6C6EB047}" presName="node" presStyleLbl="node1" presStyleIdx="1" presStyleCnt="2" custLinFactX="-98597" custLinFactNeighborX="-100000" custLinFactNeighborY="46044">
        <dgm:presLayoutVars>
          <dgm:bulletEnabled val="1"/>
        </dgm:presLayoutVars>
      </dgm:prSet>
      <dgm:spPr/>
    </dgm:pt>
  </dgm:ptLst>
  <dgm:cxnLst>
    <dgm:cxn modelId="{1FD93795-5532-49FC-9A4D-8642ED38DC0B}" type="presOf" srcId="{4CFACD2D-F9E2-4F37-B4A4-C39BDFD6BE84}" destId="{D0DBDBB5-DFA7-404F-9C2C-D7FC4E334D1A}" srcOrd="0" destOrd="0" presId="urn:microsoft.com/office/officeart/2005/8/layout/process1"/>
    <dgm:cxn modelId="{BAE1AD96-B0D5-4DBC-8A6B-408919D44CA2}" type="presOf" srcId="{733B4A32-4255-4DB1-81DE-E99222C5389F}" destId="{E8431BE6-ED16-4106-BBB6-7C64238BF615}" srcOrd="0" destOrd="0" presId="urn:microsoft.com/office/officeart/2005/8/layout/process1"/>
    <dgm:cxn modelId="{6AE553FE-158D-42A0-A39C-8678539866E1}" type="presOf" srcId="{4CFACD2D-F9E2-4F37-B4A4-C39BDFD6BE84}" destId="{3FD9BC38-6E6A-4080-9406-822965E53C44}" srcOrd="1" destOrd="0" presId="urn:microsoft.com/office/officeart/2005/8/layout/process1"/>
    <dgm:cxn modelId="{A81FE49C-51A2-43F3-B958-F97900A1AAC1}" type="presOf" srcId="{2B6E9F0D-54FC-4E49-AFF0-C04D6C6EB047}" destId="{81A4AA87-E6B2-4EA1-98A3-6772B1BC8179}" srcOrd="0" destOrd="0" presId="urn:microsoft.com/office/officeart/2005/8/layout/process1"/>
    <dgm:cxn modelId="{E7D2E28E-47DF-4FEB-8536-583080B6C5E7}" srcId="{733B4A32-4255-4DB1-81DE-E99222C5389F}" destId="{2B6E9F0D-54FC-4E49-AFF0-C04D6C6EB047}" srcOrd="1" destOrd="0" parTransId="{C6B4B610-C4F8-4D0C-9148-DC752D8E9773}" sibTransId="{923001E7-BA50-4066-8513-439D7B773487}"/>
    <dgm:cxn modelId="{C314870E-353A-4A9F-85DC-86C77B1AD01B}" srcId="{733B4A32-4255-4DB1-81DE-E99222C5389F}" destId="{8B72C04A-BE9A-4C09-ACA6-F92F22D89FD0}" srcOrd="0" destOrd="0" parTransId="{0C743C97-35B2-42BB-8008-3853DDD2D588}" sibTransId="{4CFACD2D-F9E2-4F37-B4A4-C39BDFD6BE84}"/>
    <dgm:cxn modelId="{F3E91050-B000-4898-A41B-41A72C6AB1B2}" type="presOf" srcId="{8B72C04A-BE9A-4C09-ACA6-F92F22D89FD0}" destId="{09DF274F-8B28-4361-9DC9-C07960D0DA60}" srcOrd="0" destOrd="0" presId="urn:microsoft.com/office/officeart/2005/8/layout/process1"/>
    <dgm:cxn modelId="{E88E871E-B03E-492E-9513-F297DF2A1895}" type="presParOf" srcId="{E8431BE6-ED16-4106-BBB6-7C64238BF615}" destId="{09DF274F-8B28-4361-9DC9-C07960D0DA60}" srcOrd="0" destOrd="0" presId="urn:microsoft.com/office/officeart/2005/8/layout/process1"/>
    <dgm:cxn modelId="{39034A90-648F-4FA7-861C-AE7218E863B3}" type="presParOf" srcId="{E8431BE6-ED16-4106-BBB6-7C64238BF615}" destId="{D0DBDBB5-DFA7-404F-9C2C-D7FC4E334D1A}" srcOrd="1" destOrd="0" presId="urn:microsoft.com/office/officeart/2005/8/layout/process1"/>
    <dgm:cxn modelId="{AE78F1D0-CA2A-4E85-B7D9-1347BD7BA29A}" type="presParOf" srcId="{D0DBDBB5-DFA7-404F-9C2C-D7FC4E334D1A}" destId="{3FD9BC38-6E6A-4080-9406-822965E53C44}" srcOrd="0" destOrd="0" presId="urn:microsoft.com/office/officeart/2005/8/layout/process1"/>
    <dgm:cxn modelId="{37D8F989-4A72-4BD9-BD68-C70E0BBE243A}" type="presParOf" srcId="{E8431BE6-ED16-4106-BBB6-7C64238BF615}" destId="{81A4AA87-E6B2-4EA1-98A3-6772B1BC8179}" srcOrd="2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F274F-8B28-4361-9DC9-C07960D0DA60}">
      <dsp:nvSpPr>
        <dsp:cNvPr id="0" name=""/>
        <dsp:cNvSpPr/>
      </dsp:nvSpPr>
      <dsp:spPr>
        <a:xfrm>
          <a:off x="36797" y="0"/>
          <a:ext cx="2539007" cy="1523404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1" kern="1200" dirty="0">
              <a:latin typeface="Microsoft New Tai Lue" panose="020B0502040204020203" pitchFamily="34" charset="0"/>
              <a:cs typeface="Microsoft New Tai Lue" panose="020B0502040204020203" pitchFamily="34" charset="0"/>
            </a:rPr>
            <a:t>Décembre 2016 </a:t>
          </a:r>
          <a:r>
            <a:rPr lang="fr-FR" sz="2100" kern="1200" dirty="0">
              <a:latin typeface="Microsoft New Tai Lue" panose="020B0502040204020203" pitchFamily="34" charset="0"/>
              <a:cs typeface="Microsoft New Tai Lue" panose="020B0502040204020203" pitchFamily="34" charset="0"/>
            </a:rPr>
            <a:t>: Disponible aux membres</a:t>
          </a:r>
        </a:p>
      </dsp:txBody>
      <dsp:txXfrm>
        <a:off x="81416" y="44619"/>
        <a:ext cx="2449769" cy="1434166"/>
      </dsp:txXfrm>
    </dsp:sp>
    <dsp:sp modelId="{D0DBDBB5-DFA7-404F-9C2C-D7FC4E334D1A}">
      <dsp:nvSpPr>
        <dsp:cNvPr id="0" name=""/>
        <dsp:cNvSpPr/>
      </dsp:nvSpPr>
      <dsp:spPr>
        <a:xfrm rot="5399976">
          <a:off x="1127197" y="1556652"/>
          <a:ext cx="358223" cy="629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kern="1200"/>
        </a:p>
      </dsp:txBody>
      <dsp:txXfrm>
        <a:off x="1180930" y="1628854"/>
        <a:ext cx="250756" cy="377803"/>
      </dsp:txXfrm>
    </dsp:sp>
    <dsp:sp modelId="{81A4AA87-E6B2-4EA1-98A3-6772B1BC8179}">
      <dsp:nvSpPr>
        <dsp:cNvPr id="0" name=""/>
        <dsp:cNvSpPr/>
      </dsp:nvSpPr>
      <dsp:spPr>
        <a:xfrm>
          <a:off x="36812" y="2199298"/>
          <a:ext cx="2539007" cy="1523404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1" kern="1200" dirty="0">
              <a:latin typeface="Microsoft New Tai Lue" panose="020B0502040204020203" pitchFamily="34" charset="0"/>
              <a:cs typeface="Microsoft New Tai Lue" panose="020B0502040204020203" pitchFamily="34" charset="0"/>
            </a:rPr>
            <a:t>Début 2017 </a:t>
          </a:r>
          <a:r>
            <a:rPr lang="fr-FR" sz="2100" kern="1200" dirty="0">
              <a:latin typeface="Microsoft New Tai Lue" panose="020B0502040204020203" pitchFamily="34" charset="0"/>
              <a:cs typeface="Microsoft New Tai Lue" panose="020B0502040204020203" pitchFamily="34" charset="0"/>
            </a:rPr>
            <a:t>: Fonctionnalités de comparaison ouvertes à tous</a:t>
          </a:r>
        </a:p>
      </dsp:txBody>
      <dsp:txXfrm>
        <a:off x="81431" y="2243917"/>
        <a:ext cx="2449769" cy="1434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2E3D11B6-913D-4FCD-BCBF-40840A05E8FE}" type="datetimeFigureOut">
              <a:rPr lang="fr-FR" smtClean="0"/>
              <a:pPr/>
              <a:t>30/11/2016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A55B38DA-4001-403E-A13F-E4D28289CE9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69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Intro : présentation des travaux de</a:t>
            </a:r>
            <a:r>
              <a:rPr lang="fr-FR" baseline="0" dirty="0"/>
              <a:t> mesure menés avec les membres de l’OID qui contribuent tous les ans, </a:t>
            </a:r>
            <a:r>
              <a:rPr lang="fr-FR" baseline="0" dirty="0" err="1"/>
              <a:t>PwC</a:t>
            </a:r>
            <a:r>
              <a:rPr lang="fr-FR" baseline="0" dirty="0"/>
              <a:t> et un statisticien</a:t>
            </a:r>
          </a:p>
          <a:p>
            <a:r>
              <a:rPr lang="fr-FR" baseline="0" dirty="0"/>
              <a:t>Distribution du Baromètre à la fin de la conférence, sur les stands des membres (</a:t>
            </a:r>
            <a:r>
              <a:rPr lang="fr-FR" baseline="0" dirty="0" err="1"/>
              <a:t>Amundi</a:t>
            </a:r>
            <a:r>
              <a:rPr lang="fr-FR" baseline="0" dirty="0"/>
              <a:t>, </a:t>
            </a:r>
            <a:r>
              <a:rPr lang="fr-FR" baseline="0" dirty="0" err="1"/>
              <a:t>Gecina</a:t>
            </a:r>
            <a:r>
              <a:rPr lang="fr-FR" baseline="0" dirty="0"/>
              <a:t>, GRF, </a:t>
            </a:r>
            <a:r>
              <a:rPr lang="fr-FR" baseline="0" dirty="0" err="1"/>
              <a:t>Sinteo</a:t>
            </a:r>
            <a:r>
              <a:rPr lang="fr-FR" baseline="0" dirty="0"/>
              <a:t> entre autres) et sur notre site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38DA-4001-403E-A13F-E4D28289CE99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404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Travaux préliminaires en 2016 avec des data </a:t>
            </a:r>
            <a:r>
              <a:rPr lang="fr-FR" dirty="0" err="1"/>
              <a:t>scientists</a:t>
            </a:r>
            <a:r>
              <a:rPr lang="fr-FR" dirty="0"/>
              <a:t>, à approfondir en 2017</a:t>
            </a:r>
          </a:p>
          <a:p>
            <a:r>
              <a:rPr lang="fr-FR" dirty="0"/>
              <a:t>Impact de la typologie du bâtiment (utilisation)</a:t>
            </a:r>
          </a:p>
          <a:p>
            <a:r>
              <a:rPr lang="fr-FR" dirty="0"/>
              <a:t>Impact de la surface du bâtiment (lien avec la localisation et les niveaux de surface)</a:t>
            </a:r>
          </a:p>
          <a:p>
            <a:r>
              <a:rPr lang="fr-FR" dirty="0"/>
              <a:t>Impact des certifications (étude</a:t>
            </a:r>
            <a:r>
              <a:rPr lang="fr-FR" baseline="0" dirty="0"/>
              <a:t> avec les membres de l’OID ; consos 10% inférieures)</a:t>
            </a:r>
            <a:endParaRPr lang="fr-FR" dirty="0"/>
          </a:p>
          <a:p>
            <a:r>
              <a:rPr lang="fr-FR" dirty="0"/>
              <a:t>Impact de la localisation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38DA-4001-403E-A13F-E4D28289CE99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5159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Elargissement des travaux de mesure à l’ensemble du marché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38DA-4001-403E-A13F-E4D28289CE99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928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+ Conclusion</a:t>
            </a:r>
            <a:r>
              <a:rPr lang="fr-FR" baseline="0" dirty="0"/>
              <a:t> : Nous vous tiendrons informés des avancées de la plateforme ; Baromètre disponible à la sortie de la salle ; n’hésitez pas à nous contacter pour toute info sur les travaux de mesure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38DA-4001-403E-A13F-E4D28289CE99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511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Association qui traite les enjeux d’immobilier durable et d’innovation en toute indépendance</a:t>
            </a:r>
          </a:p>
          <a:p>
            <a:r>
              <a:rPr lang="fr-FR" dirty="0"/>
              <a:t>Axes</a:t>
            </a:r>
            <a:r>
              <a:rPr lang="fr-FR" baseline="0" dirty="0"/>
              <a:t> : Innovation, études, prospective ;</a:t>
            </a:r>
          </a:p>
          <a:p>
            <a:r>
              <a:rPr lang="fr-FR" baseline="0" dirty="0"/>
              <a:t>Dynamisme et volonté de partage des membres ; </a:t>
            </a:r>
          </a:p>
          <a:p>
            <a:r>
              <a:rPr lang="fr-FR" baseline="0" dirty="0"/>
              <a:t>Partenaires dont la Ville de Paris, le Plan Bâtiment Durable, GRESB, le BBP, qui nous permettent de mener à bien nos travaux de prospective (comme le Confort et le bien-être à travers une publication bientôt disponible réalisée avec l’ARSEG, la ville intelligente) et la Mesure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38DA-4001-403E-A13F-E4D28289CE99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2187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Objectifs de</a:t>
            </a:r>
            <a:r>
              <a:rPr lang="fr-FR" baseline="0" dirty="0"/>
              <a:t> la mesure pour les membres : faire progresser sur les pratiques de </a:t>
            </a:r>
            <a:r>
              <a:rPr lang="fr-FR" baseline="0" dirty="0" err="1"/>
              <a:t>reporting</a:t>
            </a:r>
            <a:r>
              <a:rPr lang="fr-FR" baseline="0" dirty="0"/>
              <a:t>, et utilité opérationnelle (comparaison des actifs immobiliers à un échantillon représentatif)</a:t>
            </a:r>
            <a:endParaRPr lang="fr-FR" dirty="0"/>
          </a:p>
          <a:p>
            <a:r>
              <a:rPr lang="fr-FR" dirty="0"/>
              <a:t>Les travaux de mesure menés avec les membres : cycle annuel d’accompagnement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38DA-4001-403E-A13F-E4D28289CE9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10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Nouveaux contributeurs -&gt; indicateurs plus représentatifs</a:t>
            </a:r>
          </a:p>
          <a:p>
            <a:r>
              <a:rPr lang="fr-FR" dirty="0"/>
              <a:t>Analyse avec</a:t>
            </a:r>
            <a:r>
              <a:rPr lang="fr-FR" baseline="0" dirty="0"/>
              <a:t> des data </a:t>
            </a:r>
            <a:r>
              <a:rPr lang="fr-FR" baseline="0" dirty="0" err="1"/>
              <a:t>scientists</a:t>
            </a:r>
            <a:r>
              <a:rPr lang="fr-FR" baseline="0" dirty="0"/>
              <a:t> afin de proposer des indicateurs plus pertinents</a:t>
            </a:r>
          </a:p>
          <a:p>
            <a:r>
              <a:rPr lang="fr-FR" baseline="0" dirty="0"/>
              <a:t>TALOEN : </a:t>
            </a:r>
            <a:r>
              <a:rPr lang="fr-FR" baseline="0" dirty="0" err="1"/>
              <a:t>dvt</a:t>
            </a:r>
            <a:r>
              <a:rPr lang="fr-FR" baseline="0" dirty="0"/>
              <a:t> d’une plateforme de collecte et de benchmark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38DA-4001-403E-A13F-E4D28289CE99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943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38DA-4001-403E-A13F-E4D28289CE99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936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38DA-4001-403E-A13F-E4D28289CE99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893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12 % du parc de bureaux francilien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 en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IdF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38DA-4001-403E-A13F-E4D28289CE99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90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12 % du parc de bureaux francilien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 en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IdF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38DA-4001-403E-A13F-E4D28289CE99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577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Observation d’une tendance de diminution des consommations (rappel des sources : observations constatées par ailleurs -</a:t>
            </a:r>
            <a:r>
              <a:rPr lang="fr-FR" baseline="0" dirty="0"/>
              <a:t> CSTB)</a:t>
            </a:r>
            <a:endParaRPr lang="fr-FR" dirty="0"/>
          </a:p>
          <a:p>
            <a:r>
              <a:rPr lang="fr-FR" dirty="0"/>
              <a:t>Possibilité</a:t>
            </a:r>
            <a:r>
              <a:rPr lang="fr-FR" baseline="0" dirty="0"/>
              <a:t> d’analyses plus spécifiques sur TALOEN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38DA-4001-403E-A13F-E4D28289CE99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139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2" y="142852"/>
            <a:ext cx="9144032" cy="4058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2" descr="C:\Users\OID\Dropbox\09. TOOLS\0. Charte graphique\OID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509672"/>
            <a:ext cx="2005418" cy="871656"/>
          </a:xfrm>
          <a:prstGeom prst="rect">
            <a:avLst/>
          </a:prstGeom>
          <a:noFill/>
        </p:spPr>
      </p:pic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1144800" y="2214000"/>
            <a:ext cx="7141976" cy="4392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>
                <a:solidFill>
                  <a:schemeClr val="bg1">
                    <a:lumMod val="50000"/>
                  </a:schemeClr>
                </a:solidFill>
                <a:latin typeface="Microsoft New Tai Lue" pitchFamily="34" charset="0"/>
                <a:cs typeface="Microsoft New Tai Lue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68000" y="331200"/>
            <a:ext cx="8229600" cy="439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00" b="1">
                <a:solidFill>
                  <a:schemeClr val="bg1">
                    <a:lumMod val="50000"/>
                  </a:schemeClr>
                </a:solidFill>
                <a:latin typeface="Microsoft New Tai Lue" pitchFamily="34" charset="0"/>
                <a:cs typeface="Microsoft New Tai Lue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75600" y="6361200"/>
            <a:ext cx="400024" cy="285728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Microsoft New Tai Lue" pitchFamily="34" charset="0"/>
                <a:cs typeface="Microsoft New Tai Lue" pitchFamily="34" charset="0"/>
              </a:defRPr>
            </a:lvl1pPr>
          </a:lstStyle>
          <a:p>
            <a:fld id="{255ED0F5-B953-4C0A-AA93-60FD51CDD948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7" name="Connecteur droit 6"/>
          <p:cNvCxnSpPr/>
          <p:nvPr userDrawn="1"/>
        </p:nvCxnSpPr>
        <p:spPr>
          <a:xfrm flipV="1">
            <a:off x="0" y="829588"/>
            <a:ext cx="8464040" cy="5612"/>
          </a:xfrm>
          <a:prstGeom prst="line">
            <a:avLst/>
          </a:prstGeom>
          <a:ln w="57150" cmpd="sng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 userDrawn="1"/>
        </p:nvSpPr>
        <p:spPr>
          <a:xfrm>
            <a:off x="-72000" y="6172269"/>
            <a:ext cx="276999" cy="56909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600" dirty="0"/>
              <a:t>OID</a:t>
            </a:r>
            <a:r>
              <a:rPr lang="fr-FR" sz="600" baseline="0" dirty="0"/>
              <a:t> 2016©</a:t>
            </a:r>
            <a:endParaRPr lang="fr-FR" sz="600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468000" y="1195200"/>
            <a:ext cx="8463600" cy="5198400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rgbClr val="92D050"/>
                </a:solidFill>
              </a:defRPr>
            </a:lvl1pPr>
            <a:lvl2pPr>
              <a:buNone/>
              <a:defRPr sz="1400">
                <a:solidFill>
                  <a:schemeClr val="bg1">
                    <a:lumMod val="50000"/>
                  </a:schemeClr>
                </a:solidFill>
                <a:latin typeface="Microsoft New Tai Lue" pitchFamily="34" charset="0"/>
                <a:cs typeface="Microsoft New Tai Lue" pitchFamily="34" charset="0"/>
              </a:defRPr>
            </a:lvl2pPr>
            <a:lvl3pPr>
              <a:buClr>
                <a:srgbClr val="92D050"/>
              </a:buClr>
              <a:defRPr sz="1400">
                <a:solidFill>
                  <a:schemeClr val="bg1">
                    <a:lumMod val="50000"/>
                  </a:schemeClr>
                </a:solidFill>
                <a:latin typeface="Microsoft New Tai Lue" pitchFamily="34" charset="0"/>
                <a:cs typeface="Microsoft New Tai Lue" pitchFamily="34" charset="0"/>
              </a:defRPr>
            </a:lvl3pPr>
            <a:lvl4pPr>
              <a:buClr>
                <a:srgbClr val="92D050"/>
              </a:buClr>
              <a:defRPr sz="1200">
                <a:solidFill>
                  <a:schemeClr val="bg1">
                    <a:lumMod val="50000"/>
                  </a:schemeClr>
                </a:solidFill>
                <a:latin typeface="Microsoft New Tai Lue" pitchFamily="34" charset="0"/>
                <a:cs typeface="Microsoft New Tai Lue" pitchFamily="34" charset="0"/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  <a:latin typeface="Microsoft New Tai Lue" pitchFamily="34" charset="0"/>
                <a:cs typeface="Microsoft New Tai Lue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-immobilierdurable.fr/agenda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26" Type="http://schemas.openxmlformats.org/officeDocument/2006/relationships/image" Target="../media/image29.jpeg"/><Relationship Id="rId3" Type="http://schemas.openxmlformats.org/officeDocument/2006/relationships/image" Target="../media/image6.jpeg"/><Relationship Id="rId21" Type="http://schemas.openxmlformats.org/officeDocument/2006/relationships/image" Target="../media/image24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png"/><Relationship Id="rId25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jpe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24" Type="http://schemas.openxmlformats.org/officeDocument/2006/relationships/image" Target="../media/image27.jpeg"/><Relationship Id="rId32" Type="http://schemas.openxmlformats.org/officeDocument/2006/relationships/image" Target="../media/image35.png"/><Relationship Id="rId5" Type="http://schemas.openxmlformats.org/officeDocument/2006/relationships/image" Target="../media/image8.gif"/><Relationship Id="rId15" Type="http://schemas.openxmlformats.org/officeDocument/2006/relationships/image" Target="../media/image18.png"/><Relationship Id="rId23" Type="http://schemas.openxmlformats.org/officeDocument/2006/relationships/image" Target="../media/image26.jpeg"/><Relationship Id="rId28" Type="http://schemas.openxmlformats.org/officeDocument/2006/relationships/image" Target="../media/image31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31" Type="http://schemas.openxmlformats.org/officeDocument/2006/relationships/image" Target="../media/image34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5.jpeg"/><Relationship Id="rId27" Type="http://schemas.openxmlformats.org/officeDocument/2006/relationships/image" Target="../media/image30.jpeg"/><Relationship Id="rId30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3.png"/><Relationship Id="rId3" Type="http://schemas.openxmlformats.org/officeDocument/2006/relationships/image" Target="../media/image6.jpeg"/><Relationship Id="rId7" Type="http://schemas.openxmlformats.org/officeDocument/2006/relationships/image" Target="../media/image15.jpe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31.jpeg"/><Relationship Id="rId5" Type="http://schemas.openxmlformats.org/officeDocument/2006/relationships/image" Target="../media/image10.jpeg"/><Relationship Id="rId10" Type="http://schemas.openxmlformats.org/officeDocument/2006/relationships/image" Target="../media/image26.jpeg"/><Relationship Id="rId4" Type="http://schemas.openxmlformats.org/officeDocument/2006/relationships/image" Target="../media/image7.jpeg"/><Relationship Id="rId9" Type="http://schemas.openxmlformats.org/officeDocument/2006/relationships/image" Target="../media/image25.jpe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9991" y="4869160"/>
            <a:ext cx="7772400" cy="74112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FR" sz="2800" i="1" dirty="0"/>
              <a:t>A l’heure des promesses numériques !</a:t>
            </a:r>
            <a:endParaRPr lang="fr-FR" sz="2800" b="0" i="1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79512" y="6165304"/>
            <a:ext cx="3384376" cy="2880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30 novembre 2016</a:t>
            </a:r>
            <a:endParaRPr lang="fr-FR" sz="1600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733256"/>
            <a:ext cx="2012415" cy="53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764704"/>
            <a:ext cx="4464496" cy="403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61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D0F5-B953-4C0A-AA93-60FD51CDD948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292080" y="5395862"/>
            <a:ext cx="1224136" cy="265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Microsoft New Tai Lue" pitchFamily="34" charset="0"/>
                <a:cs typeface="Microsoft New Tai Lue" pitchFamily="34" charset="0"/>
              </a:rPr>
              <a:t>Baromètre 2014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660232" y="5373216"/>
            <a:ext cx="1224136" cy="265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Microsoft New Tai Lue" pitchFamily="34" charset="0"/>
                <a:cs typeface="Microsoft New Tai Lue" pitchFamily="34" charset="0"/>
              </a:rPr>
              <a:t>Baromètre 2015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5" y="4780067"/>
            <a:ext cx="6008592" cy="24891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5355020"/>
            <a:ext cx="3591054" cy="26343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5" y="5904295"/>
            <a:ext cx="1572920" cy="26100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665" y="5631053"/>
            <a:ext cx="1932960" cy="25271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3498" y="5078259"/>
            <a:ext cx="5602734" cy="243597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2717" y="1157407"/>
            <a:ext cx="2664296" cy="335774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0015" y="5062246"/>
            <a:ext cx="5423892" cy="28657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40015" y="4779335"/>
            <a:ext cx="6042234" cy="292722"/>
          </a:xfrm>
          <a:prstGeom prst="rect">
            <a:avLst/>
          </a:prstGeom>
        </p:spPr>
      </p:pic>
      <p:sp>
        <p:nvSpPr>
          <p:cNvPr id="24" name="Titre 1"/>
          <p:cNvSpPr txBox="1">
            <a:spLocks/>
          </p:cNvSpPr>
          <p:nvPr/>
        </p:nvSpPr>
        <p:spPr>
          <a:xfrm>
            <a:off x="468000" y="253496"/>
            <a:ext cx="8676000" cy="439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>
                    <a:lumMod val="50000"/>
                  </a:schemeClr>
                </a:solidFill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fr-FR" dirty="0">
                <a:solidFill>
                  <a:srgbClr val="92D050"/>
                </a:solidFill>
              </a:rPr>
              <a:t>FOCUS BUREAUX </a:t>
            </a:r>
            <a:r>
              <a:rPr lang="fr-FR" dirty="0"/>
              <a:t>– UNE TENDANCE DE CONSOMMATION A LA BAISSE</a:t>
            </a:r>
            <a:endParaRPr lang="fr-FR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98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D0F5-B953-4C0A-AA93-60FD51CDD948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468000" y="253496"/>
            <a:ext cx="8676000" cy="439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>
                    <a:lumMod val="50000"/>
                  </a:schemeClr>
                </a:solidFill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fr-FR" dirty="0">
                <a:solidFill>
                  <a:srgbClr val="92D050"/>
                </a:solidFill>
              </a:rPr>
              <a:t>FOCUS BUREAUX </a:t>
            </a:r>
            <a:r>
              <a:rPr lang="fr-FR" dirty="0"/>
              <a:t>– UNE TENDANCE DE CONSOMMATION A LA BAISSE</a:t>
            </a:r>
            <a:endParaRPr lang="fr-FR" dirty="0">
              <a:solidFill>
                <a:srgbClr val="92D05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8904"/>
            <a:ext cx="9144000" cy="246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0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D0F5-B953-4C0A-AA93-60FD51CDD948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292080" y="5395862"/>
            <a:ext cx="1224136" cy="265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Microsoft New Tai Lue" pitchFamily="34" charset="0"/>
                <a:cs typeface="Microsoft New Tai Lue" pitchFamily="34" charset="0"/>
              </a:rPr>
              <a:t>Baromètre 2014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660232" y="5373216"/>
            <a:ext cx="1224136" cy="265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Microsoft New Tai Lue" pitchFamily="34" charset="0"/>
                <a:cs typeface="Microsoft New Tai Lue" pitchFamily="34" charset="0"/>
              </a:rPr>
              <a:t>Baromètre 2015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0768"/>
            <a:ext cx="6660232" cy="350209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205" y="2447925"/>
            <a:ext cx="2200275" cy="981075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468000" y="253496"/>
            <a:ext cx="8676000" cy="439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>
                    <a:lumMod val="50000"/>
                  </a:schemeClr>
                </a:solidFill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fr-FR" dirty="0">
                <a:solidFill>
                  <a:srgbClr val="92D050"/>
                </a:solidFill>
              </a:rPr>
              <a:t>FOCUS BUREAUX </a:t>
            </a:r>
            <a:r>
              <a:rPr lang="fr-FR" dirty="0"/>
              <a:t>– UNE TENDANCE DE CONSOMMATION A LA BAISSE</a:t>
            </a:r>
            <a:endParaRPr lang="fr-FR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8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D0F5-B953-4C0A-AA93-60FD51CDD948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292080" y="5395862"/>
            <a:ext cx="1224136" cy="265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Microsoft New Tai Lue" pitchFamily="34" charset="0"/>
                <a:cs typeface="Microsoft New Tai Lue" pitchFamily="34" charset="0"/>
              </a:rPr>
              <a:t>Baromètre 2014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68000" y="253496"/>
            <a:ext cx="8676000" cy="439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>
                    <a:lumMod val="50000"/>
                  </a:schemeClr>
                </a:solidFill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fr-FR" dirty="0"/>
              <a:t>DE QUOI DEPEND LA CONSOMMATION DES BATIMENTS ?</a:t>
            </a:r>
            <a:endParaRPr lang="fr-FR" dirty="0">
              <a:solidFill>
                <a:srgbClr val="92D05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3" y="1052736"/>
            <a:ext cx="8612360" cy="367240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51520" y="5160871"/>
            <a:ext cx="8768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Certification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Construction et Rénovation : Consommation inférieure de 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10%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à l’indicateur OID</a:t>
            </a:r>
          </a:p>
        </p:txBody>
      </p:sp>
    </p:spTree>
    <p:extLst>
      <p:ext uri="{BB962C8B-B14F-4D97-AF65-F5344CB8AC3E}">
        <p14:creationId xmlns:p14="http://schemas.microsoft.com/office/powerpoint/2010/main" val="4230865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2751" t="3761" r="1175" b="2303"/>
          <a:stretch/>
        </p:blipFill>
        <p:spPr>
          <a:xfrm>
            <a:off x="0" y="1364940"/>
            <a:ext cx="8736159" cy="451284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D0F5-B953-4C0A-AA93-60FD51CDD948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0" indent="0"/>
            <a:endParaRPr lang="fr-FR" dirty="0"/>
          </a:p>
          <a:p>
            <a:pPr marL="0" lvl="0" indent="0"/>
            <a:endParaRPr lang="fr-FR" dirty="0"/>
          </a:p>
          <a:p>
            <a:pPr marL="457200" lvl="1" indent="0"/>
            <a:endParaRPr lang="fr-FR" dirty="0"/>
          </a:p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660232" y="5373216"/>
            <a:ext cx="1224136" cy="265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Microsoft New Tai Lue" pitchFamily="34" charset="0"/>
                <a:cs typeface="Microsoft New Tai Lue" pitchFamily="34" charset="0"/>
              </a:rPr>
              <a:t>Baromètre 2015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68000" y="253496"/>
            <a:ext cx="8676000" cy="439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>
                    <a:lumMod val="50000"/>
                  </a:schemeClr>
                </a:solidFill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fr-FR" dirty="0">
                <a:solidFill>
                  <a:srgbClr val="92D050"/>
                </a:solidFill>
              </a:rPr>
              <a:t>TALOEN,</a:t>
            </a:r>
            <a:r>
              <a:rPr lang="fr-FR" dirty="0"/>
              <a:t> LE BENCHMARK ENVIRONNEMENTAL DE VOTRE PARC</a:t>
            </a:r>
            <a:endParaRPr lang="fr-FR" dirty="0">
              <a:solidFill>
                <a:srgbClr val="92D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9592" y="5445224"/>
            <a:ext cx="1800200" cy="684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92D050"/>
                </a:solidFill>
              </a:rPr>
              <a:t>COMPARER</a:t>
            </a:r>
            <a:r>
              <a:rPr lang="fr-FR" i="1" dirty="0">
                <a:solidFill>
                  <a:srgbClr val="92D050"/>
                </a:solidFill>
              </a:rPr>
              <a:t> à la demande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75412" y="3284984"/>
            <a:ext cx="1800200" cy="847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92D050"/>
                </a:solidFill>
              </a:rPr>
              <a:t>VISUALISER </a:t>
            </a:r>
            <a:r>
              <a:rPr lang="fr-FR" i="1" dirty="0">
                <a:solidFill>
                  <a:srgbClr val="92D050"/>
                </a:solidFill>
              </a:rPr>
              <a:t>les données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9512" y="3429000"/>
            <a:ext cx="1800200" cy="70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92D050"/>
                </a:solidFill>
              </a:rPr>
              <a:t>EXPORTER </a:t>
            </a:r>
            <a:r>
              <a:rPr lang="fr-FR" i="1" dirty="0">
                <a:solidFill>
                  <a:srgbClr val="92D050"/>
                </a:solidFill>
              </a:rPr>
              <a:t>les analyses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635896" y="1700808"/>
            <a:ext cx="180020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92D050"/>
                </a:solidFill>
              </a:rPr>
              <a:t>COLLECTER </a:t>
            </a:r>
            <a:r>
              <a:rPr lang="fr-FR" i="1" dirty="0">
                <a:solidFill>
                  <a:srgbClr val="92D050"/>
                </a:solidFill>
              </a:rPr>
              <a:t>les données de consommation</a:t>
            </a: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35" y="6007548"/>
            <a:ext cx="1234827" cy="56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637" y="6000290"/>
            <a:ext cx="1289760" cy="54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D0F5-B953-4C0A-AA93-60FD51CDD948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0" indent="0"/>
            <a:endParaRPr lang="fr-FR" dirty="0"/>
          </a:p>
          <a:p>
            <a:pPr marL="0" lvl="0" indent="0"/>
            <a:endParaRPr lang="fr-FR" dirty="0"/>
          </a:p>
          <a:p>
            <a:pPr marL="457200" lvl="1" indent="0"/>
            <a:endParaRPr lang="fr-FR" dirty="0"/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292080" y="5395862"/>
            <a:ext cx="1224136" cy="265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Microsoft New Tai Lue" pitchFamily="34" charset="0"/>
                <a:cs typeface="Microsoft New Tai Lue" pitchFamily="34" charset="0"/>
              </a:rPr>
              <a:t>Baromètre 2014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660232" y="5373216"/>
            <a:ext cx="1224136" cy="265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Microsoft New Tai Lue" pitchFamily="34" charset="0"/>
                <a:cs typeface="Microsoft New Tai Lue" pitchFamily="34" charset="0"/>
              </a:rPr>
              <a:t>Baromètre 2015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1516"/>
          <a:stretch/>
        </p:blipFill>
        <p:spPr>
          <a:xfrm>
            <a:off x="3704400" y="1612800"/>
            <a:ext cx="4554960" cy="334259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2700000"/>
            <a:ext cx="3338771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06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D0F5-B953-4C0A-AA93-60FD51CDD948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0" indent="0"/>
            <a:endParaRPr lang="fr-FR" dirty="0"/>
          </a:p>
          <a:p>
            <a:pPr marL="0" lvl="0" indent="0"/>
            <a:endParaRPr lang="fr-FR" dirty="0"/>
          </a:p>
          <a:p>
            <a:pPr marL="457200" lvl="1" indent="0"/>
            <a:endParaRPr lang="fr-FR" dirty="0"/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292080" y="5395862"/>
            <a:ext cx="1224136" cy="265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Microsoft New Tai Lue" pitchFamily="34" charset="0"/>
                <a:cs typeface="Microsoft New Tai Lue" pitchFamily="34" charset="0"/>
              </a:rPr>
              <a:t>Baromètre 2014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660232" y="5373216"/>
            <a:ext cx="1224136" cy="265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Microsoft New Tai Lue" pitchFamily="34" charset="0"/>
                <a:cs typeface="Microsoft New Tai Lue" pitchFamily="34" charset="0"/>
              </a:rPr>
              <a:t>Baromètre 2015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736" y="1612112"/>
            <a:ext cx="4872888" cy="332154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99" y="2700000"/>
            <a:ext cx="3468614" cy="10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2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D0F5-B953-4C0A-AA93-60FD51CDD948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0" indent="0"/>
            <a:endParaRPr lang="fr-FR" dirty="0"/>
          </a:p>
          <a:p>
            <a:pPr marL="0" lvl="0" indent="0"/>
            <a:endParaRPr lang="fr-FR" dirty="0"/>
          </a:p>
          <a:p>
            <a:pPr marL="457200" lvl="1" indent="0"/>
            <a:endParaRPr lang="fr-FR" dirty="0"/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292080" y="5395862"/>
            <a:ext cx="1224136" cy="265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Microsoft New Tai Lue" pitchFamily="34" charset="0"/>
                <a:cs typeface="Microsoft New Tai Lue" pitchFamily="34" charset="0"/>
              </a:rPr>
              <a:t>Baromètre 2014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660232" y="5373216"/>
            <a:ext cx="1224136" cy="265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Microsoft New Tai Lue" pitchFamily="34" charset="0"/>
                <a:cs typeface="Microsoft New Tai Lue" pitchFamily="34" charset="0"/>
              </a:rPr>
              <a:t>Baromètre 2015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17847"/>
            <a:ext cx="2714625" cy="43434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2700000"/>
            <a:ext cx="2087744" cy="103343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/>
          <a:srcRect t="64599"/>
          <a:stretch/>
        </p:blipFill>
        <p:spPr>
          <a:xfrm>
            <a:off x="239290" y="3356992"/>
            <a:ext cx="346861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14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D0F5-B953-4C0A-AA93-60FD51CDD948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0" indent="0"/>
            <a:endParaRPr lang="fr-FR" dirty="0"/>
          </a:p>
          <a:p>
            <a:pPr marL="0" lvl="0" indent="0"/>
            <a:endParaRPr lang="fr-FR" dirty="0"/>
          </a:p>
          <a:p>
            <a:pPr marL="457200" lvl="1" indent="0"/>
            <a:endParaRPr lang="fr-FR" dirty="0"/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292080" y="5395862"/>
            <a:ext cx="1224136" cy="265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Microsoft New Tai Lue" pitchFamily="34" charset="0"/>
                <a:cs typeface="Microsoft New Tai Lue" pitchFamily="34" charset="0"/>
              </a:rPr>
              <a:t>Baromètre 2014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660232" y="5373216"/>
            <a:ext cx="1224136" cy="265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Microsoft New Tai Lue" pitchFamily="34" charset="0"/>
                <a:cs typeface="Microsoft New Tai Lue" pitchFamily="34" charset="0"/>
              </a:rPr>
              <a:t>Baromètre 2015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t="2531" b="1"/>
          <a:stretch/>
        </p:blipFill>
        <p:spPr>
          <a:xfrm>
            <a:off x="3292300" y="1423338"/>
            <a:ext cx="5223696" cy="300321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2700000"/>
            <a:ext cx="2087744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55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3170055296"/>
              </p:ext>
            </p:extLst>
          </p:nvPr>
        </p:nvGraphicFramePr>
        <p:xfrm>
          <a:off x="2868488" y="1195200"/>
          <a:ext cx="6096000" cy="4519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D0F5-B953-4C0A-AA93-60FD51CDD948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292080" y="5395862"/>
            <a:ext cx="1224136" cy="265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Microsoft New Tai Lue" pitchFamily="34" charset="0"/>
                <a:cs typeface="Microsoft New Tai Lue" pitchFamily="34" charset="0"/>
              </a:rPr>
              <a:t>Baromètre 2014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660232" y="5373216"/>
            <a:ext cx="1224136" cy="265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Microsoft New Tai Lue" pitchFamily="34" charset="0"/>
                <a:cs typeface="Microsoft New Tai Lue" pitchFamily="34" charset="0"/>
              </a:rPr>
              <a:t>Baromètre 2015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68000" y="253496"/>
            <a:ext cx="8676000" cy="439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>
                    <a:lumMod val="50000"/>
                  </a:schemeClr>
                </a:solidFill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fr-FR" dirty="0">
                <a:solidFill>
                  <a:srgbClr val="92D050"/>
                </a:solidFill>
              </a:rPr>
              <a:t>TALOEN</a:t>
            </a:r>
            <a:r>
              <a:rPr lang="fr-FR" dirty="0"/>
              <a:t> – LE CALENDRIER</a:t>
            </a:r>
            <a:endParaRPr lang="fr-FR" dirty="0">
              <a:solidFill>
                <a:srgbClr val="92D05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68866" y="5714328"/>
            <a:ext cx="5386411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Contact</a:t>
            </a:r>
            <a:r>
              <a:rPr lang="fr-FR" sz="20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: benchmark@o-immobilierdurable.fr</a:t>
            </a:r>
          </a:p>
        </p:txBody>
      </p:sp>
    </p:spTree>
    <p:extLst>
      <p:ext uri="{BB962C8B-B14F-4D97-AF65-F5344CB8AC3E}">
        <p14:creationId xmlns:p14="http://schemas.microsoft.com/office/powerpoint/2010/main" val="2838982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D0F5-B953-4C0A-AA93-60FD51CDD948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50349" y="1152000"/>
            <a:ext cx="4957755" cy="432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/>
              <a:t>Introduction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550" y="2392840"/>
            <a:ext cx="4968554" cy="43204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/>
              <a:t>Table ronde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5877272"/>
            <a:ext cx="1656184" cy="7414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9550" y="2990416"/>
            <a:ext cx="4968554" cy="43204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/>
              <a:t>Conclusion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9550" y="1771976"/>
            <a:ext cx="4968554" cy="4328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/>
              <a:t>Baromètre 2016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179512" y="6165304"/>
            <a:ext cx="3384376" cy="2880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30 novembre 2016</a:t>
            </a:r>
            <a:endParaRPr lang="fr-FR" sz="16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468000" y="253496"/>
            <a:ext cx="8676000" cy="439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>
                    <a:lumMod val="50000"/>
                  </a:schemeClr>
                </a:solidFill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fr-FR" dirty="0"/>
              <a:t>Baromètre OID 2016 : à l’heure des promesses numériques !</a:t>
            </a:r>
            <a:endParaRPr lang="fr-FR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027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ED0F5-B953-4C0A-AA93-60FD51CDD948}" type="slidenum"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0349" y="1152000"/>
            <a:ext cx="4957755" cy="432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Introduction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550" y="2392840"/>
            <a:ext cx="4968554" cy="43204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Table ronde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5877272"/>
            <a:ext cx="1656184" cy="7414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50349" y="5373216"/>
            <a:ext cx="4968554" cy="43204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Conclusion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9550" y="1771976"/>
            <a:ext cx="4968554" cy="4328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Baromètre 2016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179512" y="6165304"/>
            <a:ext cx="3384376" cy="2880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icrosoft New Tai Lue" pitchFamily="34" charset="0"/>
                <a:ea typeface="+mj-ea"/>
                <a:cs typeface="Microsoft New Tai Lue" pitchFamily="34" charset="0"/>
              </a:rPr>
              <a:t>30 novembre 2016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Microsoft New Tai Lue" pitchFamily="34" charset="0"/>
              <a:ea typeface="+mj-ea"/>
              <a:cs typeface="Microsoft New Tai Lue" pitchFamily="34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2882240" y="3097957"/>
            <a:ext cx="5669994" cy="947448"/>
            <a:chOff x="0" y="337747"/>
            <a:chExt cx="5669994" cy="865033"/>
          </a:xfrm>
        </p:grpSpPr>
        <p:sp>
          <p:nvSpPr>
            <p:cNvPr id="15" name="Rectangle 14"/>
            <p:cNvSpPr/>
            <p:nvPr/>
          </p:nvSpPr>
          <p:spPr>
            <a:xfrm>
              <a:off x="0" y="337748"/>
              <a:ext cx="5669994" cy="865032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9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 dirty="0"/>
            </a:p>
            <a:p>
              <a:r>
                <a:rPr lang="fr-FR" sz="1600" i="1" dirty="0"/>
                <a:t>Directeur de la Valorisation des actifs et du Développement Durable, </a:t>
              </a:r>
              <a:r>
                <a:rPr lang="fr-FR" sz="1600" b="1" dirty="0"/>
                <a:t>PERIAL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337747"/>
              <a:ext cx="5669994" cy="8650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0055" tIns="416560" rIns="440055" bIns="78232" numCol="1" spcCol="1270" anchor="t" anchorCtr="0">
              <a:noAutofit/>
            </a:bodyPr>
            <a:lstStyle/>
            <a:p>
              <a:pPr marL="0" lvl="1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3153330" y="2780928"/>
            <a:ext cx="3968995" cy="590400"/>
            <a:chOff x="271090" y="20719"/>
            <a:chExt cx="3968995" cy="590400"/>
          </a:xfrm>
        </p:grpSpPr>
        <p:sp>
          <p:nvSpPr>
            <p:cNvPr id="18" name="Rectangle à coins arrondis 13"/>
            <p:cNvSpPr/>
            <p:nvPr/>
          </p:nvSpPr>
          <p:spPr>
            <a:xfrm>
              <a:off x="271090" y="20719"/>
              <a:ext cx="3968995" cy="590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800" dirty="0"/>
            </a:p>
            <a:p>
              <a:r>
                <a:rPr lang="fr-FR" b="1" dirty="0"/>
                <a:t>Benjamin </a:t>
              </a:r>
              <a:r>
                <a:rPr lang="fr-FR" b="1" dirty="0" err="1"/>
                <a:t>Mercuriali</a:t>
              </a:r>
              <a:endParaRPr lang="fr-FR" b="1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9911" y="49540"/>
              <a:ext cx="3911353" cy="532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0019" tIns="0" rIns="150019" bIns="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800" b="1" kern="1200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2915816" y="4333614"/>
            <a:ext cx="5669994" cy="849435"/>
            <a:chOff x="0" y="337747"/>
            <a:chExt cx="5669994" cy="1081269"/>
          </a:xfrm>
        </p:grpSpPr>
        <p:sp>
          <p:nvSpPr>
            <p:cNvPr id="21" name="Rectangle 20"/>
            <p:cNvSpPr/>
            <p:nvPr/>
          </p:nvSpPr>
          <p:spPr>
            <a:xfrm>
              <a:off x="0" y="337748"/>
              <a:ext cx="5669994" cy="1081268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9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 dirty="0"/>
            </a:p>
            <a:p>
              <a:r>
                <a:rPr lang="fr-FR" sz="1600" i="1" dirty="0"/>
                <a:t>Directeur du Développement durable et de l’innovation, </a:t>
              </a:r>
              <a:r>
                <a:rPr lang="fr-FR" sz="1600" b="1" dirty="0"/>
                <a:t>ALLIANZ REAL ESTATE FRANCE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337747"/>
              <a:ext cx="5669994" cy="8650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0055" tIns="416560" rIns="440055" bIns="78232" numCol="1" spcCol="1270" anchor="t" anchorCtr="0">
              <a:noAutofit/>
            </a:bodyPr>
            <a:lstStyle/>
            <a:p>
              <a:pPr marL="0" lvl="1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3186906" y="4016585"/>
            <a:ext cx="3968995" cy="590400"/>
            <a:chOff x="271090" y="20719"/>
            <a:chExt cx="3968995" cy="590400"/>
          </a:xfrm>
        </p:grpSpPr>
        <p:sp>
          <p:nvSpPr>
            <p:cNvPr id="24" name="Rectangle à coins arrondis 13"/>
            <p:cNvSpPr/>
            <p:nvPr/>
          </p:nvSpPr>
          <p:spPr>
            <a:xfrm>
              <a:off x="271090" y="20719"/>
              <a:ext cx="3968995" cy="590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800" b="1" dirty="0"/>
            </a:p>
            <a:p>
              <a:r>
                <a:rPr lang="fr-FR" b="1" dirty="0"/>
                <a:t>Patrick </a:t>
              </a:r>
              <a:r>
                <a:rPr lang="fr-FR" b="1" dirty="0" err="1"/>
                <a:t>Stekelorom</a:t>
              </a:r>
              <a:endParaRPr lang="fr-FR" b="1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99911" y="49540"/>
              <a:ext cx="3911353" cy="532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0019" tIns="0" rIns="150019" bIns="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800" b="1" kern="1200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</p:grpSp>
      <p:pic>
        <p:nvPicPr>
          <p:cNvPr id="26" name="Picture 4" descr="http://chaire-immobilier-developpement-durable.essec.edu/_/rsrc/1475572836948/partenariats/perial/logo-perial.png?height=219&amp;width=3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77" y="3058068"/>
            <a:ext cx="1743330" cy="119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s://costarfinance.files.wordpress.com/2013/02/screen-shot-2013-02-06-at-14-48-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36" y="4414249"/>
            <a:ext cx="1905446" cy="51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re 1"/>
          <p:cNvSpPr txBox="1">
            <a:spLocks/>
          </p:cNvSpPr>
          <p:nvPr/>
        </p:nvSpPr>
        <p:spPr>
          <a:xfrm>
            <a:off x="468000" y="253496"/>
            <a:ext cx="8676000" cy="439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>
                    <a:lumMod val="50000"/>
                  </a:schemeClr>
                </a:solidFill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fr-FR" dirty="0"/>
              <a:t>Baromètre OID 2016 : à l’heure des promesses numériques !</a:t>
            </a:r>
            <a:endParaRPr lang="fr-FR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465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D0F5-B953-4C0A-AA93-60FD51CDD948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50349" y="1152000"/>
            <a:ext cx="4957755" cy="432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/>
              <a:t>Introduction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550" y="2397235"/>
            <a:ext cx="4968554" cy="43204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/>
              <a:t>Table ronde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5877272"/>
            <a:ext cx="1656184" cy="7414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9550" y="2994811"/>
            <a:ext cx="4968554" cy="43204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/>
              <a:t>Conclusion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9550" y="1771976"/>
            <a:ext cx="4968554" cy="4328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/>
              <a:t>Baromètre 2016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179512" y="6165304"/>
            <a:ext cx="3384376" cy="2880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30 novembre 2016</a:t>
            </a:r>
            <a:endParaRPr lang="fr-FR" sz="1600" b="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2813838" y="3655501"/>
            <a:ext cx="5738396" cy="946774"/>
            <a:chOff x="-68402" y="314172"/>
            <a:chExt cx="5738396" cy="1205175"/>
          </a:xfrm>
        </p:grpSpPr>
        <p:sp>
          <p:nvSpPr>
            <p:cNvPr id="12" name="Rectangle 11"/>
            <p:cNvSpPr/>
            <p:nvPr/>
          </p:nvSpPr>
          <p:spPr>
            <a:xfrm>
              <a:off x="-68402" y="314172"/>
              <a:ext cx="5669994" cy="1205175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9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 dirty="0"/>
            </a:p>
            <a:p>
              <a:r>
                <a:rPr lang="fr-FR" sz="1600" i="1" dirty="0"/>
                <a:t>Directeur de l’ISR Immobilier, </a:t>
              </a:r>
              <a:r>
                <a:rPr lang="fr-FR" sz="1600" b="1" dirty="0"/>
                <a:t>LA FRANCAISE REM, </a:t>
              </a:r>
              <a:r>
                <a:rPr lang="fr-FR" sz="1600" i="1" dirty="0"/>
                <a:t>et</a:t>
              </a:r>
              <a:r>
                <a:rPr lang="fr-FR" sz="1600" b="1" dirty="0"/>
                <a:t> </a:t>
              </a:r>
              <a:r>
                <a:rPr lang="fr-FR" sz="1600" i="1" dirty="0"/>
                <a:t>Président de </a:t>
              </a:r>
              <a:r>
                <a:rPr lang="fr-FR" sz="1600" b="1" dirty="0"/>
                <a:t>l’OID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337747"/>
              <a:ext cx="5669994" cy="8650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0055" tIns="416560" rIns="440055" bIns="78232" numCol="1" spcCol="1270" anchor="t" anchorCtr="0">
              <a:noAutofit/>
            </a:bodyPr>
            <a:lstStyle/>
            <a:p>
              <a:pPr marL="0" lvl="1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3153330" y="3356992"/>
            <a:ext cx="3968995" cy="590400"/>
            <a:chOff x="271090" y="20719"/>
            <a:chExt cx="3968995" cy="590400"/>
          </a:xfrm>
        </p:grpSpPr>
        <p:sp>
          <p:nvSpPr>
            <p:cNvPr id="17" name="Rectangle à coins arrondis 13"/>
            <p:cNvSpPr/>
            <p:nvPr/>
          </p:nvSpPr>
          <p:spPr>
            <a:xfrm>
              <a:off x="271090" y="20719"/>
              <a:ext cx="3968995" cy="590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800" dirty="0"/>
            </a:p>
            <a:p>
              <a:r>
                <a:rPr lang="fr-FR" b="1" dirty="0"/>
                <a:t>Gérard </a:t>
              </a:r>
              <a:r>
                <a:rPr lang="fr-FR" b="1" dirty="0" err="1"/>
                <a:t>Degli-Esposti</a:t>
              </a:r>
              <a:endParaRPr lang="fr-FR" b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9911" y="49540"/>
              <a:ext cx="3911353" cy="532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0019" tIns="0" rIns="150019" bIns="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800" b="1" kern="1200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0" name="Titre 1"/>
          <p:cNvSpPr txBox="1">
            <a:spLocks/>
          </p:cNvSpPr>
          <p:nvPr/>
        </p:nvSpPr>
        <p:spPr>
          <a:xfrm>
            <a:off x="468000" y="253496"/>
            <a:ext cx="8676000" cy="439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>
                    <a:lumMod val="50000"/>
                  </a:schemeClr>
                </a:solidFill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fr-FR" dirty="0"/>
              <a:t>Baromètre OID 2016 : à l’heure des promesses numériques !</a:t>
            </a:r>
            <a:endParaRPr lang="fr-FR" dirty="0">
              <a:solidFill>
                <a:srgbClr val="92D050"/>
              </a:solidFill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364" y="3789040"/>
            <a:ext cx="1544023" cy="69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09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420889"/>
            <a:ext cx="7772400" cy="100811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FR" dirty="0"/>
              <a:t>MERCI A NOS INVITES</a:t>
            </a:r>
            <a:br>
              <a:rPr lang="fr-FR" dirty="0"/>
            </a:br>
            <a:br>
              <a:rPr lang="fr-FR" dirty="0"/>
            </a:br>
            <a:r>
              <a:rPr lang="fr-FR" sz="2000" dirty="0"/>
              <a:t>Retrouvez le Baromètre 2016 sur le site de l’OID</a:t>
            </a:r>
            <a:br>
              <a:rPr lang="fr-FR" sz="2000" dirty="0"/>
            </a:br>
            <a:br>
              <a:rPr lang="fr-FR" sz="2000" dirty="0"/>
            </a:br>
            <a:r>
              <a:rPr lang="fr-FR" sz="2000" dirty="0"/>
              <a:t>Rendez-vous lors de nos prochains événements : </a:t>
            </a:r>
            <a:r>
              <a:rPr lang="fr-FR" sz="2000" dirty="0">
                <a:hlinkClick r:id="rId2"/>
              </a:rPr>
              <a:t>http://www.o-immobilierdurable.fr/agenda/</a:t>
            </a:r>
            <a:r>
              <a:rPr lang="fr-FR" sz="2000" dirty="0"/>
              <a:t> </a:t>
            </a:r>
            <a:br>
              <a:rPr lang="fr-FR" sz="2000" dirty="0"/>
            </a:br>
            <a:endParaRPr lang="fr-FR" sz="1800" b="0" dirty="0"/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2952192" y="3135356"/>
            <a:ext cx="3348000" cy="5612"/>
          </a:xfrm>
          <a:prstGeom prst="line">
            <a:avLst/>
          </a:prstGeom>
          <a:ln w="57150" cmpd="sng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 txBox="1">
            <a:spLocks/>
          </p:cNvSpPr>
          <p:nvPr/>
        </p:nvSpPr>
        <p:spPr>
          <a:xfrm>
            <a:off x="179512" y="6165304"/>
            <a:ext cx="3384376" cy="2880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30 novembre 2016</a:t>
            </a:r>
            <a:endParaRPr lang="fr-FR" sz="1600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805264"/>
            <a:ext cx="2012415" cy="53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92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50349" y="1152000"/>
            <a:ext cx="4957755" cy="432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/>
              <a:t>Introduction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39550" y="3358597"/>
            <a:ext cx="4968554" cy="43204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/>
              <a:t>Table ronde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39550" y="3956173"/>
            <a:ext cx="4968554" cy="43204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/>
              <a:t>Conclusion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39550" y="2737064"/>
            <a:ext cx="4968554" cy="432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/>
              <a:t>Baromètre 2016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D0F5-B953-4C0A-AA93-60FD51CDD948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468000" y="325504"/>
            <a:ext cx="8676000" cy="439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>
                    <a:lumMod val="50000"/>
                  </a:schemeClr>
                </a:solidFill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endParaRPr lang="fr-FR" dirty="0">
              <a:solidFill>
                <a:srgbClr val="92D050"/>
              </a:solidFill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5877272"/>
            <a:ext cx="1656184" cy="741431"/>
          </a:xfrm>
          <a:prstGeom prst="rect">
            <a:avLst/>
          </a:prstGeom>
        </p:spPr>
      </p:pic>
      <p:sp>
        <p:nvSpPr>
          <p:cNvPr id="19" name="Titre 1"/>
          <p:cNvSpPr txBox="1">
            <a:spLocks/>
          </p:cNvSpPr>
          <p:nvPr/>
        </p:nvSpPr>
        <p:spPr>
          <a:xfrm>
            <a:off x="468000" y="253496"/>
            <a:ext cx="8676000" cy="439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>
                    <a:lumMod val="50000"/>
                  </a:schemeClr>
                </a:solidFill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fr-FR" dirty="0"/>
              <a:t>Baromètre OID 2016 : à l’heure des promesses numériques !</a:t>
            </a:r>
            <a:endParaRPr lang="fr-FR" dirty="0">
              <a:solidFill>
                <a:srgbClr val="92D050"/>
              </a:solidFill>
            </a:endParaRPr>
          </a:p>
        </p:txBody>
      </p:sp>
      <p:pic>
        <p:nvPicPr>
          <p:cNvPr id="28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58406"/>
            <a:ext cx="1754363" cy="46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e 28"/>
          <p:cNvGrpSpPr/>
          <p:nvPr/>
        </p:nvGrpSpPr>
        <p:grpSpPr>
          <a:xfrm>
            <a:off x="2847152" y="1933005"/>
            <a:ext cx="5792397" cy="867939"/>
            <a:chOff x="0" y="97956"/>
            <a:chExt cx="5792397" cy="1104824"/>
          </a:xfrm>
        </p:grpSpPr>
        <p:sp>
          <p:nvSpPr>
            <p:cNvPr id="31" name="Rectangle 30"/>
            <p:cNvSpPr/>
            <p:nvPr/>
          </p:nvSpPr>
          <p:spPr>
            <a:xfrm>
              <a:off x="122403" y="97956"/>
              <a:ext cx="5669994" cy="865032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9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 sz="1400" dirty="0"/>
            </a:p>
            <a:p>
              <a:r>
                <a:rPr lang="fr-FR" sz="1600" i="1" dirty="0"/>
                <a:t>Directeur Général, </a:t>
              </a:r>
              <a:r>
                <a:rPr lang="fr-FR" sz="1600" b="1" dirty="0"/>
                <a:t>AMUNDI IMMOBILIER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0" y="337747"/>
              <a:ext cx="5669994" cy="8650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0055" tIns="416560" rIns="440055" bIns="78232" numCol="1" spcCol="1270" anchor="t" anchorCtr="0">
              <a:noAutofit/>
            </a:bodyPr>
            <a:lstStyle/>
            <a:p>
              <a:pPr marL="0" lvl="1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endParaRP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3153330" y="1484784"/>
            <a:ext cx="3968995" cy="590400"/>
            <a:chOff x="271090" y="20719"/>
            <a:chExt cx="3968995" cy="590400"/>
          </a:xfrm>
        </p:grpSpPr>
        <p:sp>
          <p:nvSpPr>
            <p:cNvPr id="22" name="Rectangle à coins arrondis 13"/>
            <p:cNvSpPr/>
            <p:nvPr/>
          </p:nvSpPr>
          <p:spPr>
            <a:xfrm>
              <a:off x="271090" y="20719"/>
              <a:ext cx="3968995" cy="590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800" b="1" dirty="0"/>
            </a:p>
            <a:p>
              <a:r>
                <a:rPr lang="fr-FR" b="1" dirty="0"/>
                <a:t>Jean-Marc </a:t>
              </a:r>
              <a:r>
                <a:rPr lang="fr-FR" b="1" dirty="0" err="1"/>
                <a:t>Coly</a:t>
              </a:r>
              <a:endParaRPr lang="fr-FR" b="1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99911" y="49540"/>
              <a:ext cx="3911353" cy="532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0019" tIns="0" rIns="150019" bIns="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800" b="1" kern="1200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8" name="Titre 1"/>
          <p:cNvSpPr txBox="1">
            <a:spLocks/>
          </p:cNvSpPr>
          <p:nvPr/>
        </p:nvSpPr>
        <p:spPr>
          <a:xfrm>
            <a:off x="179512" y="6165304"/>
            <a:ext cx="3384376" cy="2880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30 novembre 2016</a:t>
            </a:r>
            <a:endParaRPr lang="fr-FR" sz="16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942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D0F5-B953-4C0A-AA93-60FD51CDD948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50349" y="1152000"/>
            <a:ext cx="4957755" cy="432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/>
              <a:t>Introduction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550" y="3479496"/>
            <a:ext cx="4968554" cy="43204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/>
              <a:t>Table ronde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5877272"/>
            <a:ext cx="1656184" cy="7414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9550" y="4077072"/>
            <a:ext cx="4968554" cy="43204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/>
              <a:t>Conclusion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9550" y="1771976"/>
            <a:ext cx="4968554" cy="4328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/>
              <a:t>Baromètre 2016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179512" y="6165304"/>
            <a:ext cx="3384376" cy="2880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30 novembre 2016</a:t>
            </a:r>
            <a:endParaRPr lang="fr-FR" sz="1600" b="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2813838" y="2431365"/>
            <a:ext cx="5738396" cy="882603"/>
            <a:chOff x="-68402" y="314172"/>
            <a:chExt cx="5738396" cy="1123490"/>
          </a:xfrm>
        </p:grpSpPr>
        <p:sp>
          <p:nvSpPr>
            <p:cNvPr id="12" name="Rectangle 11"/>
            <p:cNvSpPr/>
            <p:nvPr/>
          </p:nvSpPr>
          <p:spPr>
            <a:xfrm>
              <a:off x="-68402" y="314172"/>
              <a:ext cx="5669994" cy="1123490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9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 dirty="0"/>
            </a:p>
            <a:p>
              <a:r>
                <a:rPr lang="fr-FR" sz="1600" i="1" dirty="0"/>
                <a:t>Responsable des projets et Coordinatrice, </a:t>
              </a:r>
              <a:r>
                <a:rPr lang="fr-FR" sz="1600" b="1" dirty="0"/>
                <a:t>OBSERVATOIRE DE L’IMMOBILIER DURABLE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337747"/>
              <a:ext cx="5669994" cy="8650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0055" tIns="416560" rIns="440055" bIns="78232" numCol="1" spcCol="1270" anchor="t" anchorCtr="0">
              <a:noAutofit/>
            </a:bodyPr>
            <a:lstStyle/>
            <a:p>
              <a:pPr marL="0" lvl="1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3153330" y="2132856"/>
            <a:ext cx="3968995" cy="590400"/>
            <a:chOff x="271090" y="20719"/>
            <a:chExt cx="3968995" cy="590400"/>
          </a:xfrm>
        </p:grpSpPr>
        <p:sp>
          <p:nvSpPr>
            <p:cNvPr id="17" name="Rectangle à coins arrondis 13"/>
            <p:cNvSpPr/>
            <p:nvPr/>
          </p:nvSpPr>
          <p:spPr>
            <a:xfrm>
              <a:off x="271090" y="20719"/>
              <a:ext cx="3968995" cy="590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800" dirty="0"/>
            </a:p>
            <a:p>
              <a:r>
                <a:rPr lang="fr-FR" b="1" dirty="0"/>
                <a:t>Oriane </a:t>
              </a:r>
              <a:r>
                <a:rPr lang="fr-FR" b="1" dirty="0" err="1"/>
                <a:t>Cébile</a:t>
              </a:r>
              <a:endParaRPr lang="fr-FR" b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9911" y="49540"/>
              <a:ext cx="3911353" cy="532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0019" tIns="0" rIns="150019" bIns="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800" b="1" kern="1200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</p:grp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364" y="2337359"/>
            <a:ext cx="1544023" cy="691219"/>
          </a:xfrm>
          <a:prstGeom prst="rect">
            <a:avLst/>
          </a:prstGeom>
        </p:spPr>
      </p:pic>
      <p:sp>
        <p:nvSpPr>
          <p:cNvPr id="20" name="Titre 1"/>
          <p:cNvSpPr txBox="1">
            <a:spLocks/>
          </p:cNvSpPr>
          <p:nvPr/>
        </p:nvSpPr>
        <p:spPr>
          <a:xfrm>
            <a:off x="468000" y="253496"/>
            <a:ext cx="8676000" cy="439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>
                    <a:lumMod val="50000"/>
                  </a:schemeClr>
                </a:solidFill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fr-FR" dirty="0"/>
              <a:t>Baromètre OID 2016 : à l’heure des promesses numériques !</a:t>
            </a:r>
            <a:endParaRPr lang="fr-FR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78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43200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L’OID EN 2016</a:t>
            </a:r>
          </a:p>
        </p:txBody>
      </p:sp>
      <p:sp>
        <p:nvSpPr>
          <p:cNvPr id="28" name="Espace réservé du numéro de diapositive 27"/>
          <p:cNvSpPr>
            <a:spLocks noGrp="1"/>
          </p:cNvSpPr>
          <p:nvPr>
            <p:ph type="sldNum" sz="quarter" idx="4294967295"/>
          </p:nvPr>
        </p:nvSpPr>
        <p:spPr>
          <a:xfrm>
            <a:off x="8175600" y="6361200"/>
            <a:ext cx="355577" cy="36599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ED0F5-B953-4C0A-AA93-60FD51CDD94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076" y="3753169"/>
            <a:ext cx="1057503" cy="911123"/>
          </a:xfrm>
          <a:prstGeom prst="rect">
            <a:avLst/>
          </a:prstGeom>
        </p:spPr>
      </p:pic>
      <p:pic>
        <p:nvPicPr>
          <p:cNvPr id="34" name="Picture 5" descr="C:\Users\OID\Dropbox\09. TOOLS\2. Banque d'images\Logos\altarea_di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4540" y="1260421"/>
            <a:ext cx="965475" cy="74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 descr="C:\Users\OID\Dropbox\09. TOOLS\2. Banque d'images\Logos\RT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784" y="4732281"/>
            <a:ext cx="1030318" cy="71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8" descr="C:\Users\OID\Dropbox\09. TOOLS\2. Banque d'images\Logos\Covéa_di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28861" y="2175193"/>
            <a:ext cx="652562" cy="49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1" descr="C:\Users\OID\Dropbox\09. TOOLS\2. Banque d'images\Logos\Immo_dim.jpg"/>
          <p:cNvPicPr>
            <a:picLocks noChangeAspect="1" noChangeArrowheads="1"/>
          </p:cNvPicPr>
          <p:nvPr/>
        </p:nvPicPr>
        <p:blipFill>
          <a:blip r:embed="rId7" cstate="print"/>
          <a:srcRect l="16101" t="14285" r="7430" b="9521"/>
          <a:stretch>
            <a:fillRect/>
          </a:stretch>
        </p:blipFill>
        <p:spPr bwMode="auto">
          <a:xfrm>
            <a:off x="4586159" y="3022208"/>
            <a:ext cx="942165" cy="72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3" descr="C:\Users\OID\Dropbox\09. TOOLS\2. Banque d'images\Logos\SINTEO.jpg"/>
          <p:cNvPicPr>
            <a:picLocks noChangeAspect="1" noChangeArrowheads="1"/>
          </p:cNvPicPr>
          <p:nvPr/>
        </p:nvPicPr>
        <p:blipFill>
          <a:blip r:embed="rId8" cstate="print"/>
          <a:srcRect l="5070" r="9894"/>
          <a:stretch>
            <a:fillRect/>
          </a:stretch>
        </p:blipFill>
        <p:spPr bwMode="auto">
          <a:xfrm>
            <a:off x="3178312" y="4752547"/>
            <a:ext cx="867893" cy="76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13" descr="C:\Users\OID\Dropbox\09. TOOLS\2. Banque d'images\Logos\Nexity_dim.jpg"/>
          <p:cNvPicPr>
            <a:picLocks noChangeAspect="1" noChangeArrowheads="1"/>
          </p:cNvPicPr>
          <p:nvPr/>
        </p:nvPicPr>
        <p:blipFill>
          <a:blip r:embed="rId9" cstate="print"/>
          <a:srcRect l="17999" t="15285" r="16000" b="3200"/>
          <a:stretch>
            <a:fillRect/>
          </a:stretch>
        </p:blipFill>
        <p:spPr bwMode="auto">
          <a:xfrm>
            <a:off x="430569" y="3931890"/>
            <a:ext cx="816215" cy="77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6" descr="C:\Users\OID\Dropbox\09. TOOLS\2. Banque d'images\Logos\Amundi_dim.jpg"/>
          <p:cNvPicPr>
            <a:picLocks noChangeAspect="1" noChangeArrowheads="1"/>
          </p:cNvPicPr>
          <p:nvPr/>
        </p:nvPicPr>
        <p:blipFill>
          <a:blip r:embed="rId10" cstate="print"/>
          <a:srcRect t="16391" b="22142"/>
          <a:stretch>
            <a:fillRect/>
          </a:stretch>
        </p:blipFill>
        <p:spPr bwMode="auto">
          <a:xfrm>
            <a:off x="3045674" y="1365257"/>
            <a:ext cx="1149232" cy="54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7" descr="C:\Users\OID\Dropbox\09. TOOLS\2. Banque d'images\Logos\Arseg_dim.jpg"/>
          <p:cNvPicPr>
            <a:picLocks noChangeAspect="1" noChangeArrowheads="1"/>
          </p:cNvPicPr>
          <p:nvPr/>
        </p:nvPicPr>
        <p:blipFill>
          <a:blip r:embed="rId11" cstate="print"/>
          <a:srcRect t="7281"/>
          <a:stretch>
            <a:fillRect/>
          </a:stretch>
        </p:blipFill>
        <p:spPr bwMode="auto">
          <a:xfrm>
            <a:off x="4301927" y="1227068"/>
            <a:ext cx="1199417" cy="74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21548" y="3814145"/>
            <a:ext cx="1021480" cy="81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4" descr="http://www.contrepoints.org/wp-content/uploads/2013/11/RSI-LOGO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25977" y="4047985"/>
            <a:ext cx="1349016" cy="64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2" descr="http://www.ladn.eu/data/classes/actualite/archives/964/actu_964_vignett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601" y="4675805"/>
            <a:ext cx="930319" cy="77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8" descr="http://www.google.fr/url?source=imglanding&amp;ct=img&amp;q=http://crealiascup.fr/wp-content/uploads/2015/02/AG2R_LaMondiale-2.png&amp;sa=X&amp;ei=ynZwVcTLB4nYU6a9g_AH&amp;ved=0CAkQ8wc&amp;usg=AFQjCNEMu40w6AetEoEv77nCU7ERX6au8A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557" y="1277216"/>
            <a:ext cx="1283131" cy="62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http://www.google.fr/url?source=imglanding&amp;ct=img&amp;q=https://associationespr.files.wordpress.com/2014/02/bybat.jpg&amp;sa=X&amp;ei=QHZwVf-yBMu3UZChgYgG&amp;ved=0CAkQ8wc&amp;usg=AFQjCNHuZlmA_bhyseW_5b32I1XnC3dia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377" y="2221026"/>
            <a:ext cx="763979" cy="58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0" descr="http://www.google.fr/url?source=imglanding&amp;ct=img&amp;q=http://www.emploi-vert.fr/sites/default/files/styles/entreprise_logo/public/entreprise_logo/greenaffair.png?itok=9Zp5oH_X&amp;sa=X&amp;ei=5XdwVZ_sLcq9UY_lgYgG&amp;ved=0CAkQ8wc&amp;usg=AFQjCNFzJOGVity1dDm4xk5mriRIdC_cV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21541"/>
            <a:ext cx="683513" cy="68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C:\Users\OID\Desktop\logo gecina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653421" y="3291007"/>
            <a:ext cx="1167043" cy="300781"/>
          </a:xfrm>
          <a:prstGeom prst="rect">
            <a:avLst/>
          </a:prstGeom>
          <a:noFill/>
        </p:spPr>
      </p:pic>
      <p:pic>
        <p:nvPicPr>
          <p:cNvPr id="77" name="Picture 3" descr="C:\Users\OID\Desktop\logo primonial reim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687819" y="3898437"/>
            <a:ext cx="706196" cy="709854"/>
          </a:xfrm>
          <a:prstGeom prst="rect">
            <a:avLst/>
          </a:prstGeom>
          <a:noFill/>
        </p:spPr>
      </p:pic>
      <p:pic>
        <p:nvPicPr>
          <p:cNvPr id="78" name="Picture 2" descr="http://www.google.fr/url?source=imglanding&amp;ct=img&amp;q=http://www.probtp.com/probtp/plugins/ProbtpV3Plugin/images/logo-probtp.png&amp;sa=X&amp;ei=5XVwVZKMLsn8UtCNgdAH&amp;ved=0CAkQ8wc&amp;usg=AFQjCNH0v3vQeZ0qeopij9QG8Ioz3gARuQ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514" y="4047985"/>
            <a:ext cx="1134051" cy="52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Scaprim Services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755080" y="4888952"/>
            <a:ext cx="1143432" cy="464167"/>
          </a:xfrm>
          <a:prstGeom prst="rect">
            <a:avLst/>
          </a:prstGeom>
          <a:noFill/>
        </p:spPr>
      </p:pic>
      <p:pic>
        <p:nvPicPr>
          <p:cNvPr id="80" name="Image 7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9" y="2337245"/>
            <a:ext cx="1373445" cy="326172"/>
          </a:xfrm>
          <a:prstGeom prst="rect">
            <a:avLst/>
          </a:prstGeom>
        </p:spPr>
      </p:pic>
      <p:pic>
        <p:nvPicPr>
          <p:cNvPr id="81" name="Image 80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" t="7507" r="5323" b="5328"/>
          <a:stretch/>
        </p:blipFill>
        <p:spPr>
          <a:xfrm>
            <a:off x="7636291" y="2854397"/>
            <a:ext cx="1031628" cy="835871"/>
          </a:xfrm>
          <a:prstGeom prst="rect">
            <a:avLst/>
          </a:prstGeom>
        </p:spPr>
      </p:pic>
      <p:pic>
        <p:nvPicPr>
          <p:cNvPr id="82" name="Image 8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33" y="2187894"/>
            <a:ext cx="789285" cy="502233"/>
          </a:xfrm>
          <a:prstGeom prst="rect">
            <a:avLst/>
          </a:prstGeom>
        </p:spPr>
      </p:pic>
      <p:pic>
        <p:nvPicPr>
          <p:cNvPr id="83" name="Image 8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024" y="4692658"/>
            <a:ext cx="734345" cy="666053"/>
          </a:xfrm>
          <a:prstGeom prst="rect">
            <a:avLst/>
          </a:prstGeom>
        </p:spPr>
      </p:pic>
      <p:pic>
        <p:nvPicPr>
          <p:cNvPr id="84" name="Image 8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342" y="2182998"/>
            <a:ext cx="1422005" cy="544291"/>
          </a:xfrm>
          <a:prstGeom prst="rect">
            <a:avLst/>
          </a:prstGeom>
        </p:spPr>
      </p:pic>
      <p:pic>
        <p:nvPicPr>
          <p:cNvPr id="85" name="Image 8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225" y="4789996"/>
            <a:ext cx="1294671" cy="544096"/>
          </a:xfrm>
          <a:prstGeom prst="rect">
            <a:avLst/>
          </a:prstGeom>
        </p:spPr>
      </p:pic>
      <p:pic>
        <p:nvPicPr>
          <p:cNvPr id="86" name="Image 8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654" y="2835308"/>
            <a:ext cx="1036374" cy="813880"/>
          </a:xfrm>
          <a:prstGeom prst="rect">
            <a:avLst/>
          </a:prstGeom>
        </p:spPr>
      </p:pic>
      <p:pic>
        <p:nvPicPr>
          <p:cNvPr id="87" name="Image 86" descr="Allianz.png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007" y="1424851"/>
            <a:ext cx="1372249" cy="417913"/>
          </a:xfrm>
          <a:prstGeom prst="rect">
            <a:avLst/>
          </a:prstGeom>
        </p:spPr>
      </p:pic>
      <p:pic>
        <p:nvPicPr>
          <p:cNvPr id="88" name="Image 87" descr="Foncière INEA.p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35591"/>
            <a:ext cx="1372249" cy="489247"/>
          </a:xfrm>
          <a:prstGeom prst="rect">
            <a:avLst/>
          </a:prstGeom>
        </p:spPr>
      </p:pic>
      <p:pic>
        <p:nvPicPr>
          <p:cNvPr id="89" name="Image 88" descr="Deutsche Asset Management.pn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44" y="2109147"/>
            <a:ext cx="508297" cy="570247"/>
          </a:xfrm>
          <a:prstGeom prst="rect">
            <a:avLst/>
          </a:prstGeom>
        </p:spPr>
      </p:pic>
      <p:pic>
        <p:nvPicPr>
          <p:cNvPr id="36" name="Image 35" descr="ADP.png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1032520" cy="684605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179512" y="5589240"/>
            <a:ext cx="8590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L’OID est l’espace d’échange indépendant du secteur immobilier sur le développement durable et l’innovation.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223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D0F5-B953-4C0A-AA93-60FD51CDD948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"/>
            </a:pPr>
            <a:r>
              <a:rPr lang="fr-FR" sz="1600" b="1" dirty="0"/>
              <a:t>Accompagner </a:t>
            </a:r>
            <a:r>
              <a:rPr lang="fr-FR" sz="1600" dirty="0"/>
              <a:t>la structuration du </a:t>
            </a:r>
            <a:r>
              <a:rPr lang="fr-FR" sz="1600" dirty="0" err="1"/>
              <a:t>reporting</a:t>
            </a:r>
            <a:r>
              <a:rPr lang="fr-FR" sz="1600" dirty="0"/>
              <a:t> ;</a:t>
            </a:r>
          </a:p>
          <a:p>
            <a:pPr lvl="1">
              <a:buFont typeface="Wingdings" panose="05000000000000000000" pitchFamily="2" charset="2"/>
              <a:buChar char=""/>
            </a:pPr>
            <a:r>
              <a:rPr lang="fr-FR" sz="1600" b="1" dirty="0"/>
              <a:t>Situer un bâtiment </a:t>
            </a:r>
            <a:r>
              <a:rPr lang="fr-FR" sz="1600" dirty="0"/>
              <a:t>par rapport au marché ; </a:t>
            </a:r>
          </a:p>
          <a:p>
            <a:pPr lvl="1">
              <a:buFont typeface="Wingdings" panose="05000000000000000000" pitchFamily="2" charset="2"/>
              <a:buChar char=""/>
            </a:pPr>
            <a:r>
              <a:rPr lang="fr-FR" sz="1600" dirty="0"/>
              <a:t>Mesurer le </a:t>
            </a:r>
            <a:r>
              <a:rPr lang="fr-FR" sz="1600" b="1" dirty="0"/>
              <a:t>potentiel d’amélioration </a:t>
            </a:r>
            <a:r>
              <a:rPr lang="fr-FR" sz="1600" dirty="0"/>
              <a:t>d’un site.</a:t>
            </a:r>
          </a:p>
          <a:p>
            <a:pPr marL="457200" lvl="1" indent="0"/>
            <a:endParaRPr lang="fr-FR" dirty="0"/>
          </a:p>
          <a:p>
            <a:endParaRPr lang="fr-FR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468000" y="253496"/>
            <a:ext cx="8676000" cy="439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>
                    <a:lumMod val="50000"/>
                  </a:schemeClr>
                </a:solidFill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fr-FR" dirty="0">
                <a:solidFill>
                  <a:srgbClr val="92D050"/>
                </a:solidFill>
              </a:rPr>
              <a:t>LA MESURE </a:t>
            </a:r>
            <a:r>
              <a:rPr lang="fr-FR" dirty="0"/>
              <a:t>AU SERVICE DE LA PERFORMANCE ENVIRONNEMENTALE</a:t>
            </a:r>
            <a:endParaRPr lang="fr-FR" dirty="0">
              <a:solidFill>
                <a:srgbClr val="92D05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l="2751" t="3761" r="1175" b="2303"/>
          <a:stretch/>
        </p:blipFill>
        <p:spPr>
          <a:xfrm>
            <a:off x="746316" y="2507743"/>
            <a:ext cx="7397438" cy="382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42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D0F5-B953-4C0A-AA93-60FD51CDD948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68000" y="1700808"/>
            <a:ext cx="8463600" cy="4692792"/>
          </a:xfrm>
        </p:spPr>
        <p:txBody>
          <a:bodyPr/>
          <a:lstStyle/>
          <a:p>
            <a:pPr marL="536575" lvl="1" indent="-361950">
              <a:buFont typeface="Wingdings" panose="05000000000000000000" pitchFamily="2" charset="2"/>
              <a:buChar char=""/>
            </a:pPr>
            <a:r>
              <a:rPr lang="fr-FR" sz="2000" dirty="0"/>
              <a:t>Intégration de nouveaux contributeurs</a:t>
            </a:r>
          </a:p>
          <a:p>
            <a:pPr marL="536575" lvl="1" indent="-361950">
              <a:buFont typeface="Wingdings" panose="05000000000000000000" pitchFamily="2" charset="2"/>
              <a:buChar char=""/>
            </a:pPr>
            <a:r>
              <a:rPr lang="fr-FR" sz="2000" dirty="0"/>
              <a:t>Analyse statistique</a:t>
            </a:r>
          </a:p>
          <a:p>
            <a:pPr marL="536575" lvl="1" indent="-361950">
              <a:buFont typeface="Wingdings" panose="05000000000000000000" pitchFamily="2" charset="2"/>
              <a:buChar char=""/>
            </a:pPr>
            <a:r>
              <a:rPr lang="fr-FR" sz="2000" dirty="0"/>
              <a:t>Développement de TALOEN – plateforme de collecte et de benchmark</a:t>
            </a:r>
          </a:p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732240" y="5157192"/>
            <a:ext cx="1224136" cy="265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Microsoft New Tai Lue" pitchFamily="34" charset="0"/>
                <a:cs typeface="Microsoft New Tai Lue" pitchFamily="34" charset="0"/>
              </a:rPr>
              <a:t>Baromètre 2015</a:t>
            </a: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468000" y="253496"/>
            <a:ext cx="8676000" cy="439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>
                    <a:lumMod val="50000"/>
                  </a:schemeClr>
                </a:solidFill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fr-FR" dirty="0">
                <a:solidFill>
                  <a:srgbClr val="92D050"/>
                </a:solidFill>
              </a:rPr>
              <a:t>LA MESURE </a:t>
            </a:r>
            <a:r>
              <a:rPr lang="fr-FR" dirty="0"/>
              <a:t>EN 2016</a:t>
            </a:r>
            <a:endParaRPr lang="fr-FR" dirty="0">
              <a:solidFill>
                <a:srgbClr val="92D050"/>
              </a:solidFill>
            </a:endParaRPr>
          </a:p>
        </p:txBody>
      </p:sp>
      <p:pic>
        <p:nvPicPr>
          <p:cNvPr id="14" name="Picture 5"/>
          <p:cNvPicPr preferRelativeResize="0">
            <a:picLocks noChangeArrowheads="1"/>
          </p:cNvPicPr>
          <p:nvPr/>
        </p:nvPicPr>
        <p:blipFill>
          <a:blip r:embed="rId3" cstate="print"/>
          <a:srcRect l="51062" t="11719" r="15995" b="6250"/>
          <a:stretch>
            <a:fillRect/>
          </a:stretch>
        </p:blipFill>
        <p:spPr bwMode="auto">
          <a:xfrm>
            <a:off x="1374410" y="5181845"/>
            <a:ext cx="928846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16" name="Picture 3" descr="C:\Users\moulasl\Desktop\baromètre 2012.pn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1722" y="5182818"/>
            <a:ext cx="9288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17" name="Picture 2"/>
          <p:cNvPicPr>
            <a:picLocks noChangeArrowheads="1"/>
          </p:cNvPicPr>
          <p:nvPr/>
        </p:nvPicPr>
        <p:blipFill>
          <a:blip r:embed="rId5" cstate="print"/>
          <a:srcRect l="25256" t="11719" r="45095" b="14062"/>
          <a:stretch>
            <a:fillRect/>
          </a:stretch>
        </p:blipFill>
        <p:spPr bwMode="auto">
          <a:xfrm>
            <a:off x="3948988" y="5181845"/>
            <a:ext cx="9288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18" name="Image 17" descr="Capture d’écran 2016-03-11 à 16.46.01.pn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254" y="5179839"/>
            <a:ext cx="9288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19" name="ZoneTexte 18"/>
          <p:cNvSpPr txBox="1"/>
          <p:nvPr/>
        </p:nvSpPr>
        <p:spPr>
          <a:xfrm>
            <a:off x="6732240" y="6187951"/>
            <a:ext cx="1224136" cy="265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Microsoft New Tai Lue" pitchFamily="34" charset="0"/>
                <a:cs typeface="Microsoft New Tai Lue" pitchFamily="34" charset="0"/>
              </a:rPr>
              <a:t>Baromètre 2015</a:t>
            </a:r>
          </a:p>
        </p:txBody>
      </p:sp>
      <p:pic>
        <p:nvPicPr>
          <p:cNvPr id="20" name="Image 19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520" y="5179839"/>
            <a:ext cx="9288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2832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 txBox="1">
            <a:spLocks/>
          </p:cNvSpPr>
          <p:nvPr/>
        </p:nvSpPr>
        <p:spPr>
          <a:xfrm>
            <a:off x="468000" y="253496"/>
            <a:ext cx="8676000" cy="439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>
                    <a:lumMod val="50000"/>
                  </a:schemeClr>
                </a:solidFill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fr-FR" dirty="0">
                <a:solidFill>
                  <a:srgbClr val="92D050"/>
                </a:solidFill>
              </a:rPr>
              <a:t>CHIFFRES-CLES </a:t>
            </a:r>
            <a:r>
              <a:rPr lang="fr-FR" dirty="0"/>
              <a:t>2016</a:t>
            </a:r>
            <a:endParaRPr lang="fr-FR" dirty="0">
              <a:solidFill>
                <a:srgbClr val="92D050"/>
              </a:solidFill>
            </a:endParaRPr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971600" y="5658664"/>
            <a:ext cx="6768752" cy="866680"/>
          </a:xfrm>
        </p:spPr>
        <p:txBody>
          <a:bodyPr/>
          <a:lstStyle/>
          <a:p>
            <a:pPr marL="0" indent="0" algn="ctr"/>
            <a:r>
              <a:rPr lang="fr-FR" sz="2000" dirty="0">
                <a:solidFill>
                  <a:schemeClr val="accent4">
                    <a:lumMod val="75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Plus de 6500 bâtiments représentatifs d’un parc de 27,5 millions de m²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61" y="1191220"/>
            <a:ext cx="7509797" cy="349736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044" y="4813560"/>
            <a:ext cx="2947814" cy="720128"/>
          </a:xfrm>
          <a:prstGeom prst="rect">
            <a:avLst/>
          </a:prstGeom>
        </p:spPr>
      </p:pic>
      <p:sp>
        <p:nvSpPr>
          <p:cNvPr id="25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175600" y="6361200"/>
            <a:ext cx="400024" cy="285728"/>
          </a:xfrm>
        </p:spPr>
        <p:txBody>
          <a:bodyPr/>
          <a:lstStyle/>
          <a:p>
            <a:fld id="{255ED0F5-B953-4C0A-AA93-60FD51CDD948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8912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D0F5-B953-4C0A-AA93-60FD51CDD948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68000" y="1700808"/>
            <a:ext cx="8463600" cy="4692792"/>
          </a:xfrm>
        </p:spPr>
        <p:txBody>
          <a:bodyPr/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FR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La mobilisation des contributeurs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FR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La collecte et l’agrégation des données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FR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La vérification et le suivi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FR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La communication et la gouvernance</a:t>
            </a:r>
          </a:p>
          <a:p>
            <a:pPr marL="0" lvl="0" indent="0"/>
            <a:endParaRPr lang="fr-FR" sz="2000" b="0" dirty="0">
              <a:solidFill>
                <a:schemeClr val="tx1">
                  <a:lumMod val="65000"/>
                  <a:lumOff val="35000"/>
                </a:schemeClr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marL="0" lvl="0" indent="0"/>
            <a:r>
              <a:rPr lang="fr-FR" sz="2400" dirty="0"/>
              <a:t>GT Mesure</a:t>
            </a:r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292080" y="5386117"/>
            <a:ext cx="1224136" cy="265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Microsoft New Tai Lue" pitchFamily="34" charset="0"/>
                <a:cs typeface="Microsoft New Tai Lue" pitchFamily="34" charset="0"/>
              </a:rPr>
              <a:t>Baromètre 2014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660232" y="5363471"/>
            <a:ext cx="1224136" cy="265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Microsoft New Tai Lue" pitchFamily="34" charset="0"/>
                <a:cs typeface="Microsoft New Tai Lue" pitchFamily="34" charset="0"/>
              </a:rPr>
              <a:t>Baromètre 2015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68000" y="253496"/>
            <a:ext cx="8676000" cy="439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>
                    <a:lumMod val="50000"/>
                  </a:schemeClr>
                </a:solidFill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fr-FR" dirty="0">
                <a:solidFill>
                  <a:srgbClr val="92D050"/>
                </a:solidFill>
              </a:rPr>
              <a:t>LES MEILLEURES PRATIQUES </a:t>
            </a:r>
            <a:r>
              <a:rPr lang="fr-FR" dirty="0"/>
              <a:t>DE REPORTING</a:t>
            </a:r>
            <a:endParaRPr lang="fr-FR" dirty="0">
              <a:solidFill>
                <a:srgbClr val="92D050"/>
              </a:solidFill>
            </a:endParaRPr>
          </a:p>
        </p:txBody>
      </p:sp>
      <p:sp>
        <p:nvSpPr>
          <p:cNvPr id="13" name="Espace réservé du texte 3"/>
          <p:cNvSpPr txBox="1">
            <a:spLocks/>
          </p:cNvSpPr>
          <p:nvPr/>
        </p:nvSpPr>
        <p:spPr>
          <a:xfrm>
            <a:off x="377200" y="1700808"/>
            <a:ext cx="8463600" cy="47985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rgbClr val="92D05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2D050"/>
              </a:buClr>
              <a:buFont typeface="Arial" pitchFamily="34" charset="0"/>
              <a:buChar char="•"/>
              <a:defRPr sz="1400" kern="1200">
                <a:solidFill>
                  <a:schemeClr val="bg1">
                    <a:lumMod val="50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92D050"/>
              </a:buClr>
              <a:buFont typeface="Arial" pitchFamily="34" charset="0"/>
              <a:buChar char="–"/>
              <a:defRPr sz="1200" kern="1200">
                <a:solidFill>
                  <a:schemeClr val="bg1">
                    <a:lumMod val="50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bg1">
                    <a:lumMod val="50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lvl="1" indent="-361950">
              <a:buFont typeface="Wingdings" panose="05000000000000000000" pitchFamily="2" charset="2"/>
              <a:buChar char=""/>
            </a:pPr>
            <a:endParaRPr lang="fr-FR" sz="1800" dirty="0"/>
          </a:p>
          <a:p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957" y="5254181"/>
            <a:ext cx="1057503" cy="911123"/>
          </a:xfrm>
          <a:prstGeom prst="rect">
            <a:avLst/>
          </a:prstGeom>
        </p:spPr>
      </p:pic>
      <p:pic>
        <p:nvPicPr>
          <p:cNvPr id="15" name="Picture 5" descr="C:\Users\OID\Dropbox\09. TOOLS\2. Banque d'images\Logos\altarea_di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3447" y="4157449"/>
            <a:ext cx="965475" cy="74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 descr="C:\Users\OID\Dropbox\09. TOOLS\2. Banque d'images\Logos\Immo_dim.jpg"/>
          <p:cNvPicPr>
            <a:picLocks noChangeAspect="1" noChangeArrowheads="1"/>
          </p:cNvPicPr>
          <p:nvPr/>
        </p:nvPicPr>
        <p:blipFill>
          <a:blip r:embed="rId5" cstate="print"/>
          <a:srcRect l="16101" t="14285" r="7430" b="9521"/>
          <a:stretch>
            <a:fillRect/>
          </a:stretch>
        </p:blipFill>
        <p:spPr bwMode="auto">
          <a:xfrm>
            <a:off x="485600" y="5254181"/>
            <a:ext cx="1152779" cy="88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C:\Users\OID\Dropbox\09. TOOLS\2. Banque d'images\Logos\Amundi_dim.jpg"/>
          <p:cNvPicPr>
            <a:picLocks noChangeAspect="1" noChangeArrowheads="1"/>
          </p:cNvPicPr>
          <p:nvPr/>
        </p:nvPicPr>
        <p:blipFill>
          <a:blip r:embed="rId6" cstate="print"/>
          <a:srcRect t="16391" b="22142"/>
          <a:stretch>
            <a:fillRect/>
          </a:stretch>
        </p:blipFill>
        <p:spPr bwMode="auto">
          <a:xfrm>
            <a:off x="4339722" y="4249741"/>
            <a:ext cx="1149232" cy="54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60811" y="5154486"/>
            <a:ext cx="1149885" cy="91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8" descr="http://www.google.fr/url?source=imglanding&amp;ct=img&amp;q=http://crealiascup.fr/wp-content/uploads/2015/02/AG2R_LaMondiale-2.png&amp;sa=X&amp;ei=ynZwVcTLB4nYU6a9g_AH&amp;ved=0CAkQ8wc&amp;usg=AFQjCNEMu40w6AetEoEv77nCU7ERX6au8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25" y="4161700"/>
            <a:ext cx="1283131" cy="62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329" y="4342767"/>
            <a:ext cx="1373445" cy="326172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" t="7507" r="5323" b="5328"/>
          <a:stretch/>
        </p:blipFill>
        <p:spPr>
          <a:xfrm>
            <a:off x="3250370" y="5233566"/>
            <a:ext cx="1031628" cy="835871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95" y="5254181"/>
            <a:ext cx="1036374" cy="813880"/>
          </a:xfrm>
          <a:prstGeom prst="rect">
            <a:avLst/>
          </a:prstGeom>
        </p:spPr>
      </p:pic>
      <p:pic>
        <p:nvPicPr>
          <p:cNvPr id="40" name="Image 39" descr="Allianz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047" y="4268055"/>
            <a:ext cx="1372249" cy="41791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00" y="4304775"/>
            <a:ext cx="1166989" cy="37086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473" y="5316963"/>
            <a:ext cx="945656" cy="6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796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1750">
          <a:solidFill>
            <a:srgbClr val="FFC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6307</TotalTime>
  <Words>805</Words>
  <Application>Microsoft Office PowerPoint</Application>
  <PresentationFormat>Affichage à l'écran (4:3)</PresentationFormat>
  <Paragraphs>174</Paragraphs>
  <Slides>22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Calibri</vt:lpstr>
      <vt:lpstr>Microsoft New Tai Lue</vt:lpstr>
      <vt:lpstr>Wingdings</vt:lpstr>
      <vt:lpstr>Thème Office</vt:lpstr>
      <vt:lpstr>A l’heure des promesses numériques !</vt:lpstr>
      <vt:lpstr>Présentation PowerPoint</vt:lpstr>
      <vt:lpstr>Présentation PowerPoint</vt:lpstr>
      <vt:lpstr>Présentation PowerPoint</vt:lpstr>
      <vt:lpstr>L’OID EN 2016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A NOS INVITES  Retrouvez le Baromètre 2016 sur le site de l’OID  Rendez-vous lors de nos prochains événements : http://www.o-immobilierdurable.fr/agenda/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OID</dc:creator>
  <cp:lastModifiedBy>Oriane</cp:lastModifiedBy>
  <cp:revision>675</cp:revision>
  <dcterms:created xsi:type="dcterms:W3CDTF">2014-02-19T14:32:24Z</dcterms:created>
  <dcterms:modified xsi:type="dcterms:W3CDTF">2016-11-30T10:09:34Z</dcterms:modified>
</cp:coreProperties>
</file>